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9"/>
  </p:notesMasterIdLst>
  <p:sldIdLst>
    <p:sldId id="369" r:id="rId3"/>
    <p:sldId id="330" r:id="rId4"/>
    <p:sldId id="361" r:id="rId5"/>
    <p:sldId id="324" r:id="rId6"/>
    <p:sldId id="332" r:id="rId7"/>
    <p:sldId id="333" r:id="rId8"/>
    <p:sldId id="334" r:id="rId9"/>
    <p:sldId id="335" r:id="rId10"/>
    <p:sldId id="368" r:id="rId11"/>
    <p:sldId id="336" r:id="rId12"/>
    <p:sldId id="337" r:id="rId13"/>
    <p:sldId id="338" r:id="rId14"/>
    <p:sldId id="362" r:id="rId15"/>
    <p:sldId id="340" r:id="rId16"/>
    <p:sldId id="341" r:id="rId17"/>
    <p:sldId id="363" r:id="rId18"/>
    <p:sldId id="343" r:id="rId19"/>
    <p:sldId id="344" r:id="rId20"/>
    <p:sldId id="345" r:id="rId21"/>
    <p:sldId id="346" r:id="rId22"/>
    <p:sldId id="364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65" r:id="rId31"/>
    <p:sldId id="355" r:id="rId32"/>
    <p:sldId id="356" r:id="rId33"/>
    <p:sldId id="357" r:id="rId34"/>
    <p:sldId id="358" r:id="rId35"/>
    <p:sldId id="359" r:id="rId36"/>
    <p:sldId id="360" r:id="rId37"/>
    <p:sldId id="291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410620-1E1E-45E2-9281-F0A9D441340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F8B9B15A-70A8-4F3A-8AED-7F02CB495F9E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en-US" dirty="0" smtClean="0"/>
            <a:t>Linear</a:t>
          </a:r>
          <a:endParaRPr lang="ar-EG" dirty="0"/>
        </a:p>
      </dgm:t>
    </dgm:pt>
    <dgm:pt modelId="{787A3798-E3E6-464A-BDE7-B8F2205C6A5A}" type="parTrans" cxnId="{D7C01AC9-31C5-4063-85E4-EBCEEC7A66B5}">
      <dgm:prSet/>
      <dgm:spPr/>
      <dgm:t>
        <a:bodyPr/>
        <a:lstStyle/>
        <a:p>
          <a:pPr rtl="1"/>
          <a:endParaRPr lang="ar-EG"/>
        </a:p>
      </dgm:t>
    </dgm:pt>
    <dgm:pt modelId="{7140AB3B-9B3D-467A-B50E-085411F366B6}" type="sibTrans" cxnId="{D7C01AC9-31C5-4063-85E4-EBCEEC7A66B5}">
      <dgm:prSet/>
      <dgm:spPr/>
      <dgm:t>
        <a:bodyPr/>
        <a:lstStyle/>
        <a:p>
          <a:pPr rtl="1"/>
          <a:endParaRPr lang="ar-EG"/>
        </a:p>
      </dgm:t>
    </dgm:pt>
    <dgm:pt modelId="{D5584AEF-D497-400C-AC91-DA0C03C75FB0}">
      <dgm:prSet phldrT="[Text]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Stacks</a:t>
          </a:r>
          <a:endParaRPr lang="ar-EG" dirty="0"/>
        </a:p>
      </dgm:t>
    </dgm:pt>
    <dgm:pt modelId="{028236D4-2FD3-4C9A-9D16-94D96E26BC4F}" type="parTrans" cxnId="{5FDB02CC-F498-43EA-9BFA-A39E8876B4BD}">
      <dgm:prSet/>
      <dgm:spPr/>
      <dgm:t>
        <a:bodyPr/>
        <a:lstStyle/>
        <a:p>
          <a:pPr rtl="1"/>
          <a:endParaRPr lang="ar-EG"/>
        </a:p>
      </dgm:t>
    </dgm:pt>
    <dgm:pt modelId="{5A2E3491-7E2C-432F-A81E-1A5F73BB4C39}" type="sibTrans" cxnId="{5FDB02CC-F498-43EA-9BFA-A39E8876B4BD}">
      <dgm:prSet/>
      <dgm:spPr/>
      <dgm:t>
        <a:bodyPr/>
        <a:lstStyle/>
        <a:p>
          <a:pPr rtl="1"/>
          <a:endParaRPr lang="ar-EG"/>
        </a:p>
      </dgm:t>
    </dgm:pt>
    <dgm:pt modelId="{DA640B50-B4CC-412E-9463-E31CAB9345B9}">
      <dgm:prSet phldrT="[Text]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Queues</a:t>
          </a:r>
          <a:endParaRPr lang="ar-EG" dirty="0"/>
        </a:p>
      </dgm:t>
    </dgm:pt>
    <dgm:pt modelId="{1BDD889C-F532-4DD8-9BA9-67F9C91C8403}" type="parTrans" cxnId="{D906EF64-698C-4429-BADB-30CC8F5AB001}">
      <dgm:prSet/>
      <dgm:spPr/>
      <dgm:t>
        <a:bodyPr/>
        <a:lstStyle/>
        <a:p>
          <a:pPr rtl="1"/>
          <a:endParaRPr lang="ar-EG"/>
        </a:p>
      </dgm:t>
    </dgm:pt>
    <dgm:pt modelId="{1A4C21C1-1BD9-4AEC-9579-CADB51133DF2}" type="sibTrans" cxnId="{D906EF64-698C-4429-BADB-30CC8F5AB001}">
      <dgm:prSet/>
      <dgm:spPr/>
      <dgm:t>
        <a:bodyPr/>
        <a:lstStyle/>
        <a:p>
          <a:pPr rtl="1"/>
          <a:endParaRPr lang="ar-EG"/>
        </a:p>
      </dgm:t>
    </dgm:pt>
    <dgm:pt modelId="{27B54CCA-EF52-4091-835D-DE451C61654A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en-US" dirty="0" smtClean="0"/>
            <a:t>Non-Linear</a:t>
          </a:r>
          <a:endParaRPr lang="ar-EG" dirty="0"/>
        </a:p>
      </dgm:t>
    </dgm:pt>
    <dgm:pt modelId="{38A00714-0CF7-423A-9D19-2D6C6178BB22}" type="parTrans" cxnId="{D4979416-052C-46E7-8FF1-0F5F7CD09C99}">
      <dgm:prSet/>
      <dgm:spPr/>
      <dgm:t>
        <a:bodyPr/>
        <a:lstStyle/>
        <a:p>
          <a:pPr rtl="1"/>
          <a:endParaRPr lang="ar-EG"/>
        </a:p>
      </dgm:t>
    </dgm:pt>
    <dgm:pt modelId="{CF8DC7CB-8D9E-4059-893A-B05B726F3F9E}" type="sibTrans" cxnId="{D4979416-052C-46E7-8FF1-0F5F7CD09C99}">
      <dgm:prSet/>
      <dgm:spPr/>
      <dgm:t>
        <a:bodyPr/>
        <a:lstStyle/>
        <a:p>
          <a:pPr rtl="1"/>
          <a:endParaRPr lang="ar-EG"/>
        </a:p>
      </dgm:t>
    </dgm:pt>
    <dgm:pt modelId="{BFF391B8-3F9C-46D3-A3D4-3149D1FD6581}">
      <dgm:prSet phldrT="[Text]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Trees</a:t>
          </a:r>
          <a:endParaRPr lang="ar-EG" dirty="0"/>
        </a:p>
      </dgm:t>
    </dgm:pt>
    <dgm:pt modelId="{2789D74E-0D8C-41AA-A4D8-96AF5C7A09B1}" type="parTrans" cxnId="{06E39975-7383-495C-8AAF-33B8773F0D4C}">
      <dgm:prSet/>
      <dgm:spPr/>
      <dgm:t>
        <a:bodyPr/>
        <a:lstStyle/>
        <a:p>
          <a:pPr rtl="1"/>
          <a:endParaRPr lang="ar-EG"/>
        </a:p>
      </dgm:t>
    </dgm:pt>
    <dgm:pt modelId="{650CEDF1-70AB-4507-B38F-B17CC7B80B06}" type="sibTrans" cxnId="{06E39975-7383-495C-8AAF-33B8773F0D4C}">
      <dgm:prSet/>
      <dgm:spPr/>
      <dgm:t>
        <a:bodyPr/>
        <a:lstStyle/>
        <a:p>
          <a:pPr rtl="1"/>
          <a:endParaRPr lang="ar-EG"/>
        </a:p>
      </dgm:t>
    </dgm:pt>
    <dgm:pt modelId="{F71F14C2-C139-4E72-9EB6-577D1B3388C9}">
      <dgm:prSet phldrT="[Text]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Graphs</a:t>
          </a:r>
          <a:endParaRPr lang="ar-EG" dirty="0"/>
        </a:p>
      </dgm:t>
    </dgm:pt>
    <dgm:pt modelId="{1D09553F-1216-43C0-AFD5-A535B2658F5D}" type="parTrans" cxnId="{9A3ED6D2-56B1-48A6-8AE6-98436E709CF6}">
      <dgm:prSet/>
      <dgm:spPr/>
      <dgm:t>
        <a:bodyPr/>
        <a:lstStyle/>
        <a:p>
          <a:pPr rtl="1"/>
          <a:endParaRPr lang="ar-EG"/>
        </a:p>
      </dgm:t>
    </dgm:pt>
    <dgm:pt modelId="{B46D3CD0-866D-4779-BCF6-09517CD422B6}" type="sibTrans" cxnId="{9A3ED6D2-56B1-48A6-8AE6-98436E709CF6}">
      <dgm:prSet/>
      <dgm:spPr/>
      <dgm:t>
        <a:bodyPr/>
        <a:lstStyle/>
        <a:p>
          <a:pPr rtl="1"/>
          <a:endParaRPr lang="ar-EG"/>
        </a:p>
      </dgm:t>
    </dgm:pt>
    <dgm:pt modelId="{48776103-FBEA-47EB-A111-6B8C056F9D36}">
      <dgm:prSet phldrT="[Text]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Lists</a:t>
          </a:r>
          <a:endParaRPr lang="ar-EG" dirty="0"/>
        </a:p>
      </dgm:t>
    </dgm:pt>
    <dgm:pt modelId="{B2600961-4101-4265-8BBF-98EC3FA8F9E4}" type="parTrans" cxnId="{A0BDC65D-1B28-4CEE-838E-CEF82DDDA7A6}">
      <dgm:prSet/>
      <dgm:spPr/>
      <dgm:t>
        <a:bodyPr/>
        <a:lstStyle/>
        <a:p>
          <a:pPr rtl="1"/>
          <a:endParaRPr lang="ar-EG"/>
        </a:p>
      </dgm:t>
    </dgm:pt>
    <dgm:pt modelId="{03E4502F-7837-4D57-9FBF-2C3B7789AE84}" type="sibTrans" cxnId="{A0BDC65D-1B28-4CEE-838E-CEF82DDDA7A6}">
      <dgm:prSet/>
      <dgm:spPr/>
      <dgm:t>
        <a:bodyPr/>
        <a:lstStyle/>
        <a:p>
          <a:pPr rtl="1"/>
          <a:endParaRPr lang="ar-EG"/>
        </a:p>
      </dgm:t>
    </dgm:pt>
    <dgm:pt modelId="{7F4FEC94-D8D1-4616-A00F-1A1F62F0E3B6}" type="pres">
      <dgm:prSet presAssocID="{64410620-1E1E-45E2-9281-F0A9D44134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49E3014-AB13-42A4-AA53-9DDCB5DB8B77}" type="pres">
      <dgm:prSet presAssocID="{F8B9B15A-70A8-4F3A-8AED-7F02CB495F9E}" presName="root" presStyleCnt="0"/>
      <dgm:spPr/>
    </dgm:pt>
    <dgm:pt modelId="{EC5B19C0-3FBA-437C-8FA4-D881880166DE}" type="pres">
      <dgm:prSet presAssocID="{F8B9B15A-70A8-4F3A-8AED-7F02CB495F9E}" presName="rootComposite" presStyleCnt="0"/>
      <dgm:spPr/>
    </dgm:pt>
    <dgm:pt modelId="{2DC8B5FC-5BA7-42E2-B257-952A041A15BA}" type="pres">
      <dgm:prSet presAssocID="{F8B9B15A-70A8-4F3A-8AED-7F02CB495F9E}" presName="rootText" presStyleLbl="node1" presStyleIdx="0" presStyleCnt="2" custLinFactNeighborX="-43380" custLinFactNeighborY="-32"/>
      <dgm:spPr/>
      <dgm:t>
        <a:bodyPr/>
        <a:lstStyle/>
        <a:p>
          <a:endParaRPr lang="en-US"/>
        </a:p>
      </dgm:t>
    </dgm:pt>
    <dgm:pt modelId="{9D9DA314-07B6-4290-B4BF-DB5A0AACCF56}" type="pres">
      <dgm:prSet presAssocID="{F8B9B15A-70A8-4F3A-8AED-7F02CB495F9E}" presName="rootConnector" presStyleLbl="node1" presStyleIdx="0" presStyleCnt="2"/>
      <dgm:spPr/>
      <dgm:t>
        <a:bodyPr/>
        <a:lstStyle/>
        <a:p>
          <a:endParaRPr lang="en-US"/>
        </a:p>
      </dgm:t>
    </dgm:pt>
    <dgm:pt modelId="{80D65275-A181-4842-9F91-3D39B89990CF}" type="pres">
      <dgm:prSet presAssocID="{F8B9B15A-70A8-4F3A-8AED-7F02CB495F9E}" presName="childShape" presStyleCnt="0"/>
      <dgm:spPr/>
    </dgm:pt>
    <dgm:pt modelId="{853E2682-3CE7-4689-8E2F-BCF2E38E8540}" type="pres">
      <dgm:prSet presAssocID="{028236D4-2FD3-4C9A-9D16-94D96E26BC4F}" presName="Name13" presStyleLbl="parChTrans1D2" presStyleIdx="0" presStyleCnt="5"/>
      <dgm:spPr/>
      <dgm:t>
        <a:bodyPr/>
        <a:lstStyle/>
        <a:p>
          <a:endParaRPr lang="en-US"/>
        </a:p>
      </dgm:t>
    </dgm:pt>
    <dgm:pt modelId="{A7DE4951-8582-4299-B9F6-7ABF38AFCDAA}" type="pres">
      <dgm:prSet presAssocID="{D5584AEF-D497-400C-AC91-DA0C03C75FB0}" presName="childText" presStyleLbl="bgAcc1" presStyleIdx="0" presStyleCnt="5" custLinFactNeighborX="-51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3F67F-4A87-4B04-9A1A-230EC096FB2F}" type="pres">
      <dgm:prSet presAssocID="{1BDD889C-F532-4DD8-9BA9-67F9C91C8403}" presName="Name13" presStyleLbl="parChTrans1D2" presStyleIdx="1" presStyleCnt="5"/>
      <dgm:spPr/>
      <dgm:t>
        <a:bodyPr/>
        <a:lstStyle/>
        <a:p>
          <a:endParaRPr lang="en-US"/>
        </a:p>
      </dgm:t>
    </dgm:pt>
    <dgm:pt modelId="{BA8D49F8-B354-458B-BF02-F258210BF5A4}" type="pres">
      <dgm:prSet presAssocID="{DA640B50-B4CC-412E-9463-E31CAB9345B9}" presName="childText" presStyleLbl="bgAcc1" presStyleIdx="1" presStyleCnt="5" custLinFactNeighborX="-51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C5EEA-CBDC-44D3-998F-7F4E020622BA}" type="pres">
      <dgm:prSet presAssocID="{B2600961-4101-4265-8BBF-98EC3FA8F9E4}" presName="Name13" presStyleLbl="parChTrans1D2" presStyleIdx="2" presStyleCnt="5"/>
      <dgm:spPr/>
      <dgm:t>
        <a:bodyPr/>
        <a:lstStyle/>
        <a:p>
          <a:endParaRPr lang="en-US"/>
        </a:p>
      </dgm:t>
    </dgm:pt>
    <dgm:pt modelId="{806C8939-270F-43F9-A5AC-2B48A4301D96}" type="pres">
      <dgm:prSet presAssocID="{48776103-FBEA-47EB-A111-6B8C056F9D36}" presName="childText" presStyleLbl="bgAcc1" presStyleIdx="2" presStyleCnt="5" custLinFactNeighborX="-5139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6A0B3FE-6DA4-4389-B97D-29B9516FB182}" type="pres">
      <dgm:prSet presAssocID="{27B54CCA-EF52-4091-835D-DE451C61654A}" presName="root" presStyleCnt="0"/>
      <dgm:spPr/>
    </dgm:pt>
    <dgm:pt modelId="{1A09C50C-DE13-49C4-9A44-602BB7903EED}" type="pres">
      <dgm:prSet presAssocID="{27B54CCA-EF52-4091-835D-DE451C61654A}" presName="rootComposite" presStyleCnt="0"/>
      <dgm:spPr/>
    </dgm:pt>
    <dgm:pt modelId="{31FF668A-1F59-4AC3-B528-87FCB977673F}" type="pres">
      <dgm:prSet presAssocID="{27B54CCA-EF52-4091-835D-DE451C61654A}" presName="rootText" presStyleLbl="node1" presStyleIdx="1" presStyleCnt="2"/>
      <dgm:spPr/>
      <dgm:t>
        <a:bodyPr/>
        <a:lstStyle/>
        <a:p>
          <a:endParaRPr lang="en-US"/>
        </a:p>
      </dgm:t>
    </dgm:pt>
    <dgm:pt modelId="{77F517D3-767D-4B2B-9720-2EF520C86DDE}" type="pres">
      <dgm:prSet presAssocID="{27B54CCA-EF52-4091-835D-DE451C61654A}" presName="rootConnector" presStyleLbl="node1" presStyleIdx="1" presStyleCnt="2"/>
      <dgm:spPr/>
      <dgm:t>
        <a:bodyPr/>
        <a:lstStyle/>
        <a:p>
          <a:endParaRPr lang="en-US"/>
        </a:p>
      </dgm:t>
    </dgm:pt>
    <dgm:pt modelId="{81A650AB-067A-4B9F-B42A-911D7243F462}" type="pres">
      <dgm:prSet presAssocID="{27B54CCA-EF52-4091-835D-DE451C61654A}" presName="childShape" presStyleCnt="0"/>
      <dgm:spPr/>
    </dgm:pt>
    <dgm:pt modelId="{80CFDEBF-5E52-4471-B5ED-E637A78B165B}" type="pres">
      <dgm:prSet presAssocID="{2789D74E-0D8C-41AA-A4D8-96AF5C7A09B1}" presName="Name13" presStyleLbl="parChTrans1D2" presStyleIdx="3" presStyleCnt="5"/>
      <dgm:spPr/>
      <dgm:t>
        <a:bodyPr/>
        <a:lstStyle/>
        <a:p>
          <a:endParaRPr lang="en-US"/>
        </a:p>
      </dgm:t>
    </dgm:pt>
    <dgm:pt modelId="{0CFC11EF-25E2-433C-BAE2-0543901D19DD}" type="pres">
      <dgm:prSet presAssocID="{BFF391B8-3F9C-46D3-A3D4-3149D1FD6581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F2330-AF1D-4935-ABA9-2113DD9DA713}" type="pres">
      <dgm:prSet presAssocID="{1D09553F-1216-43C0-AFD5-A535B2658F5D}" presName="Name13" presStyleLbl="parChTrans1D2" presStyleIdx="4" presStyleCnt="5"/>
      <dgm:spPr/>
      <dgm:t>
        <a:bodyPr/>
        <a:lstStyle/>
        <a:p>
          <a:endParaRPr lang="en-US"/>
        </a:p>
      </dgm:t>
    </dgm:pt>
    <dgm:pt modelId="{F7C481E7-1650-41D6-9E26-F5D7574212B8}" type="pres">
      <dgm:prSet presAssocID="{F71F14C2-C139-4E72-9EB6-577D1B3388C9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CCD3E6BF-4A86-4898-97DF-525794845337}" type="presOf" srcId="{F8B9B15A-70A8-4F3A-8AED-7F02CB495F9E}" destId="{2DC8B5FC-5BA7-42E2-B257-952A041A15BA}" srcOrd="0" destOrd="0" presId="urn:microsoft.com/office/officeart/2005/8/layout/hierarchy3"/>
    <dgm:cxn modelId="{F5D22628-6968-49F6-91C8-EB6D2B75F007}" type="presOf" srcId="{B2600961-4101-4265-8BBF-98EC3FA8F9E4}" destId="{9B5C5EEA-CBDC-44D3-998F-7F4E020622BA}" srcOrd="0" destOrd="0" presId="urn:microsoft.com/office/officeart/2005/8/layout/hierarchy3"/>
    <dgm:cxn modelId="{D906EF64-698C-4429-BADB-30CC8F5AB001}" srcId="{F8B9B15A-70A8-4F3A-8AED-7F02CB495F9E}" destId="{DA640B50-B4CC-412E-9463-E31CAB9345B9}" srcOrd="1" destOrd="0" parTransId="{1BDD889C-F532-4DD8-9BA9-67F9C91C8403}" sibTransId="{1A4C21C1-1BD9-4AEC-9579-CADB51133DF2}"/>
    <dgm:cxn modelId="{675D6CEC-A4DF-46FA-AAA8-B2D5653D2DBA}" type="presOf" srcId="{1D09553F-1216-43C0-AFD5-A535B2658F5D}" destId="{A7DF2330-AF1D-4935-ABA9-2113DD9DA713}" srcOrd="0" destOrd="0" presId="urn:microsoft.com/office/officeart/2005/8/layout/hierarchy3"/>
    <dgm:cxn modelId="{06E39975-7383-495C-8AAF-33B8773F0D4C}" srcId="{27B54CCA-EF52-4091-835D-DE451C61654A}" destId="{BFF391B8-3F9C-46D3-A3D4-3149D1FD6581}" srcOrd="0" destOrd="0" parTransId="{2789D74E-0D8C-41AA-A4D8-96AF5C7A09B1}" sibTransId="{650CEDF1-70AB-4507-B38F-B17CC7B80B06}"/>
    <dgm:cxn modelId="{53FE8A96-53C0-44F7-BED9-410DA9DE6C54}" type="presOf" srcId="{DA640B50-B4CC-412E-9463-E31CAB9345B9}" destId="{BA8D49F8-B354-458B-BF02-F258210BF5A4}" srcOrd="0" destOrd="0" presId="urn:microsoft.com/office/officeart/2005/8/layout/hierarchy3"/>
    <dgm:cxn modelId="{601C8678-7A75-4BBC-A2AB-86FAFB4F1895}" type="presOf" srcId="{27B54CCA-EF52-4091-835D-DE451C61654A}" destId="{77F517D3-767D-4B2B-9720-2EF520C86DDE}" srcOrd="1" destOrd="0" presId="urn:microsoft.com/office/officeart/2005/8/layout/hierarchy3"/>
    <dgm:cxn modelId="{CBBB5B24-794D-4065-B374-D111A7EA36AD}" type="presOf" srcId="{028236D4-2FD3-4C9A-9D16-94D96E26BC4F}" destId="{853E2682-3CE7-4689-8E2F-BCF2E38E8540}" srcOrd="0" destOrd="0" presId="urn:microsoft.com/office/officeart/2005/8/layout/hierarchy3"/>
    <dgm:cxn modelId="{67ED3748-D224-4EAC-9B23-E61DF745D243}" type="presOf" srcId="{F8B9B15A-70A8-4F3A-8AED-7F02CB495F9E}" destId="{9D9DA314-07B6-4290-B4BF-DB5A0AACCF56}" srcOrd="1" destOrd="0" presId="urn:microsoft.com/office/officeart/2005/8/layout/hierarchy3"/>
    <dgm:cxn modelId="{D7C01AC9-31C5-4063-85E4-EBCEEC7A66B5}" srcId="{64410620-1E1E-45E2-9281-F0A9D441340C}" destId="{F8B9B15A-70A8-4F3A-8AED-7F02CB495F9E}" srcOrd="0" destOrd="0" parTransId="{787A3798-E3E6-464A-BDE7-B8F2205C6A5A}" sibTransId="{7140AB3B-9B3D-467A-B50E-085411F366B6}"/>
    <dgm:cxn modelId="{0A6520B8-6D8C-4F46-83F1-91ED1A1CDCD8}" type="presOf" srcId="{BFF391B8-3F9C-46D3-A3D4-3149D1FD6581}" destId="{0CFC11EF-25E2-433C-BAE2-0543901D19DD}" srcOrd="0" destOrd="0" presId="urn:microsoft.com/office/officeart/2005/8/layout/hierarchy3"/>
    <dgm:cxn modelId="{BFD6B9CA-B6DD-46BB-A5B8-0CD17BB08250}" type="presOf" srcId="{F71F14C2-C139-4E72-9EB6-577D1B3388C9}" destId="{F7C481E7-1650-41D6-9E26-F5D7574212B8}" srcOrd="0" destOrd="0" presId="urn:microsoft.com/office/officeart/2005/8/layout/hierarchy3"/>
    <dgm:cxn modelId="{9A3ED6D2-56B1-48A6-8AE6-98436E709CF6}" srcId="{27B54CCA-EF52-4091-835D-DE451C61654A}" destId="{F71F14C2-C139-4E72-9EB6-577D1B3388C9}" srcOrd="1" destOrd="0" parTransId="{1D09553F-1216-43C0-AFD5-A535B2658F5D}" sibTransId="{B46D3CD0-866D-4779-BCF6-09517CD422B6}"/>
    <dgm:cxn modelId="{D4979416-052C-46E7-8FF1-0F5F7CD09C99}" srcId="{64410620-1E1E-45E2-9281-F0A9D441340C}" destId="{27B54CCA-EF52-4091-835D-DE451C61654A}" srcOrd="1" destOrd="0" parTransId="{38A00714-0CF7-423A-9D19-2D6C6178BB22}" sibTransId="{CF8DC7CB-8D9E-4059-893A-B05B726F3F9E}"/>
    <dgm:cxn modelId="{5FDB02CC-F498-43EA-9BFA-A39E8876B4BD}" srcId="{F8B9B15A-70A8-4F3A-8AED-7F02CB495F9E}" destId="{D5584AEF-D497-400C-AC91-DA0C03C75FB0}" srcOrd="0" destOrd="0" parTransId="{028236D4-2FD3-4C9A-9D16-94D96E26BC4F}" sibTransId="{5A2E3491-7E2C-432F-A81E-1A5F73BB4C39}"/>
    <dgm:cxn modelId="{63B3AEF7-99B3-421E-81F6-D24AC259B148}" type="presOf" srcId="{27B54CCA-EF52-4091-835D-DE451C61654A}" destId="{31FF668A-1F59-4AC3-B528-87FCB977673F}" srcOrd="0" destOrd="0" presId="urn:microsoft.com/office/officeart/2005/8/layout/hierarchy3"/>
    <dgm:cxn modelId="{5D2808A3-84B4-4EF9-B203-C39ADF62C882}" type="presOf" srcId="{48776103-FBEA-47EB-A111-6B8C056F9D36}" destId="{806C8939-270F-43F9-A5AC-2B48A4301D96}" srcOrd="0" destOrd="0" presId="urn:microsoft.com/office/officeart/2005/8/layout/hierarchy3"/>
    <dgm:cxn modelId="{54BE081B-575D-4C6D-B1DE-5D5B0BC09414}" type="presOf" srcId="{64410620-1E1E-45E2-9281-F0A9D441340C}" destId="{7F4FEC94-D8D1-4616-A00F-1A1F62F0E3B6}" srcOrd="0" destOrd="0" presId="urn:microsoft.com/office/officeart/2005/8/layout/hierarchy3"/>
    <dgm:cxn modelId="{9F23BAD0-3BE8-4200-9DD4-235BE7C66C71}" type="presOf" srcId="{2789D74E-0D8C-41AA-A4D8-96AF5C7A09B1}" destId="{80CFDEBF-5E52-4471-B5ED-E637A78B165B}" srcOrd="0" destOrd="0" presId="urn:microsoft.com/office/officeart/2005/8/layout/hierarchy3"/>
    <dgm:cxn modelId="{F0C20294-CC70-46B5-B745-28FA7766160B}" type="presOf" srcId="{D5584AEF-D497-400C-AC91-DA0C03C75FB0}" destId="{A7DE4951-8582-4299-B9F6-7ABF38AFCDAA}" srcOrd="0" destOrd="0" presId="urn:microsoft.com/office/officeart/2005/8/layout/hierarchy3"/>
    <dgm:cxn modelId="{7CB723E8-FC5D-4D33-9C69-7459C610BE0F}" type="presOf" srcId="{1BDD889C-F532-4DD8-9BA9-67F9C91C8403}" destId="{7FD3F67F-4A87-4B04-9A1A-230EC096FB2F}" srcOrd="0" destOrd="0" presId="urn:microsoft.com/office/officeart/2005/8/layout/hierarchy3"/>
    <dgm:cxn modelId="{A0BDC65D-1B28-4CEE-838E-CEF82DDDA7A6}" srcId="{F8B9B15A-70A8-4F3A-8AED-7F02CB495F9E}" destId="{48776103-FBEA-47EB-A111-6B8C056F9D36}" srcOrd="2" destOrd="0" parTransId="{B2600961-4101-4265-8BBF-98EC3FA8F9E4}" sibTransId="{03E4502F-7837-4D57-9FBF-2C3B7789AE84}"/>
    <dgm:cxn modelId="{1A0C4756-5F7A-466C-9CD4-E98C53E53614}" type="presParOf" srcId="{7F4FEC94-D8D1-4616-A00F-1A1F62F0E3B6}" destId="{049E3014-AB13-42A4-AA53-9DDCB5DB8B77}" srcOrd="0" destOrd="0" presId="urn:microsoft.com/office/officeart/2005/8/layout/hierarchy3"/>
    <dgm:cxn modelId="{78788C68-36AA-4F04-A58C-0AAFE1088479}" type="presParOf" srcId="{049E3014-AB13-42A4-AA53-9DDCB5DB8B77}" destId="{EC5B19C0-3FBA-437C-8FA4-D881880166DE}" srcOrd="0" destOrd="0" presId="urn:microsoft.com/office/officeart/2005/8/layout/hierarchy3"/>
    <dgm:cxn modelId="{4E383757-2206-441C-881D-76CAED75572D}" type="presParOf" srcId="{EC5B19C0-3FBA-437C-8FA4-D881880166DE}" destId="{2DC8B5FC-5BA7-42E2-B257-952A041A15BA}" srcOrd="0" destOrd="0" presId="urn:microsoft.com/office/officeart/2005/8/layout/hierarchy3"/>
    <dgm:cxn modelId="{0E3AC5C8-3A1E-4FA5-A1BB-4A4E39DA2BBA}" type="presParOf" srcId="{EC5B19C0-3FBA-437C-8FA4-D881880166DE}" destId="{9D9DA314-07B6-4290-B4BF-DB5A0AACCF56}" srcOrd="1" destOrd="0" presId="urn:microsoft.com/office/officeart/2005/8/layout/hierarchy3"/>
    <dgm:cxn modelId="{DCB51D2A-11AD-4312-AC94-35F7A42D1EB0}" type="presParOf" srcId="{049E3014-AB13-42A4-AA53-9DDCB5DB8B77}" destId="{80D65275-A181-4842-9F91-3D39B89990CF}" srcOrd="1" destOrd="0" presId="urn:microsoft.com/office/officeart/2005/8/layout/hierarchy3"/>
    <dgm:cxn modelId="{7293DD05-6A1A-4CD7-90E6-FD58A5733951}" type="presParOf" srcId="{80D65275-A181-4842-9F91-3D39B89990CF}" destId="{853E2682-3CE7-4689-8E2F-BCF2E38E8540}" srcOrd="0" destOrd="0" presId="urn:microsoft.com/office/officeart/2005/8/layout/hierarchy3"/>
    <dgm:cxn modelId="{A0691DC1-B10E-4DFB-BADC-465BF2AC2238}" type="presParOf" srcId="{80D65275-A181-4842-9F91-3D39B89990CF}" destId="{A7DE4951-8582-4299-B9F6-7ABF38AFCDAA}" srcOrd="1" destOrd="0" presId="urn:microsoft.com/office/officeart/2005/8/layout/hierarchy3"/>
    <dgm:cxn modelId="{B6BE0A5B-F9DE-4FF3-BFFD-8B1DF907ADA8}" type="presParOf" srcId="{80D65275-A181-4842-9F91-3D39B89990CF}" destId="{7FD3F67F-4A87-4B04-9A1A-230EC096FB2F}" srcOrd="2" destOrd="0" presId="urn:microsoft.com/office/officeart/2005/8/layout/hierarchy3"/>
    <dgm:cxn modelId="{A2B1D681-C56D-4727-B8BE-A5E220241C0B}" type="presParOf" srcId="{80D65275-A181-4842-9F91-3D39B89990CF}" destId="{BA8D49F8-B354-458B-BF02-F258210BF5A4}" srcOrd="3" destOrd="0" presId="urn:microsoft.com/office/officeart/2005/8/layout/hierarchy3"/>
    <dgm:cxn modelId="{8BE07C7D-448F-4B43-BB14-3FCCB849B64A}" type="presParOf" srcId="{80D65275-A181-4842-9F91-3D39B89990CF}" destId="{9B5C5EEA-CBDC-44D3-998F-7F4E020622BA}" srcOrd="4" destOrd="0" presId="urn:microsoft.com/office/officeart/2005/8/layout/hierarchy3"/>
    <dgm:cxn modelId="{CD73C837-BEAF-40F7-A0EB-429CD033693D}" type="presParOf" srcId="{80D65275-A181-4842-9F91-3D39B89990CF}" destId="{806C8939-270F-43F9-A5AC-2B48A4301D96}" srcOrd="5" destOrd="0" presId="urn:microsoft.com/office/officeart/2005/8/layout/hierarchy3"/>
    <dgm:cxn modelId="{D05767EF-F1C9-4D37-BD42-68D0F53D8A34}" type="presParOf" srcId="{7F4FEC94-D8D1-4616-A00F-1A1F62F0E3B6}" destId="{46A0B3FE-6DA4-4389-B97D-29B9516FB182}" srcOrd="1" destOrd="0" presId="urn:microsoft.com/office/officeart/2005/8/layout/hierarchy3"/>
    <dgm:cxn modelId="{3C463CC2-7398-49EF-91D3-9F045A4EE248}" type="presParOf" srcId="{46A0B3FE-6DA4-4389-B97D-29B9516FB182}" destId="{1A09C50C-DE13-49C4-9A44-602BB7903EED}" srcOrd="0" destOrd="0" presId="urn:microsoft.com/office/officeart/2005/8/layout/hierarchy3"/>
    <dgm:cxn modelId="{1C80B7F9-3EF8-4DE3-992E-D13F8C4B7329}" type="presParOf" srcId="{1A09C50C-DE13-49C4-9A44-602BB7903EED}" destId="{31FF668A-1F59-4AC3-B528-87FCB977673F}" srcOrd="0" destOrd="0" presId="urn:microsoft.com/office/officeart/2005/8/layout/hierarchy3"/>
    <dgm:cxn modelId="{894E92D1-01FF-40E4-85B1-AA3CFBB54175}" type="presParOf" srcId="{1A09C50C-DE13-49C4-9A44-602BB7903EED}" destId="{77F517D3-767D-4B2B-9720-2EF520C86DDE}" srcOrd="1" destOrd="0" presId="urn:microsoft.com/office/officeart/2005/8/layout/hierarchy3"/>
    <dgm:cxn modelId="{8965B7EB-3368-4328-AD0A-55E3F7A82ED6}" type="presParOf" srcId="{46A0B3FE-6DA4-4389-B97D-29B9516FB182}" destId="{81A650AB-067A-4B9F-B42A-911D7243F462}" srcOrd="1" destOrd="0" presId="urn:microsoft.com/office/officeart/2005/8/layout/hierarchy3"/>
    <dgm:cxn modelId="{8BC2A607-D7E6-45AE-8A87-0F206F90C073}" type="presParOf" srcId="{81A650AB-067A-4B9F-B42A-911D7243F462}" destId="{80CFDEBF-5E52-4471-B5ED-E637A78B165B}" srcOrd="0" destOrd="0" presId="urn:microsoft.com/office/officeart/2005/8/layout/hierarchy3"/>
    <dgm:cxn modelId="{A247A9D5-5359-4DD3-B95D-9B3B7887960A}" type="presParOf" srcId="{81A650AB-067A-4B9F-B42A-911D7243F462}" destId="{0CFC11EF-25E2-433C-BAE2-0543901D19DD}" srcOrd="1" destOrd="0" presId="urn:microsoft.com/office/officeart/2005/8/layout/hierarchy3"/>
    <dgm:cxn modelId="{129DAB67-E261-4746-A68D-9589EB9526A9}" type="presParOf" srcId="{81A650AB-067A-4B9F-B42A-911D7243F462}" destId="{A7DF2330-AF1D-4935-ABA9-2113DD9DA713}" srcOrd="2" destOrd="0" presId="urn:microsoft.com/office/officeart/2005/8/layout/hierarchy3"/>
    <dgm:cxn modelId="{83411D80-CFAD-441F-9C7B-7528D012EF13}" type="presParOf" srcId="{81A650AB-067A-4B9F-B42A-911D7243F462}" destId="{F7C481E7-1650-41D6-9E26-F5D7574212B8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93DB-E136-4DA2-953C-2BB0B3C1E476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4CE5A-AEE9-4664-AB8D-4B4CE9C4F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30686"/>
            <a:ext cx="71628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109538" indent="-109538" algn="just" eaLnBrk="0" latinLnBrk="0" hangingPunct="0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32888" cy="342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763" y="3429000"/>
            <a:ext cx="9132887" cy="38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9525" y="3543300"/>
            <a:ext cx="913288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EG" smtClean="0"/>
              <a:t>Click to edit Master subtitle style</a:t>
            </a:r>
            <a:endParaRPr lang="ar-EG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A614E1-7368-4C85-B2BF-CAE4FBB705F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04900"/>
          </a:xfrm>
          <a:prstGeom prst="rect">
            <a:avLst/>
          </a:prstGeom>
        </p:spPr>
        <p:txBody>
          <a:bodyPr/>
          <a:lstStyle>
            <a:lvl1pPr rtl="0">
              <a:defRPr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1pPr>
            <a:lvl2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2pPr>
            <a:lvl3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3pPr>
            <a:lvl4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4pPr>
            <a:lvl5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0FDB96-0304-4208-A83D-45EFF4B52B8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74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68180" y="3074313"/>
            <a:ext cx="3498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Binary Search </a:t>
            </a:r>
            <a:r>
              <a:rPr lang="en-US" altLang="ko-KR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Trees I</a:t>
            </a:r>
            <a:endParaRPr lang="en-US" altLang="ko-KR" sz="22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57401" y="3491132"/>
            <a:ext cx="3498575" cy="198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 smtClean="0"/>
              <a:t>Dr. Wedad Hussein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Information Systems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wedad.hussein@cis.asu.edu.eg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/>
              <a:t>Dr. </a:t>
            </a:r>
            <a:r>
              <a:rPr lang="en-US" sz="1400" b="1" dirty="0" err="1" smtClean="0"/>
              <a:t>Asmaa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Kassem</a:t>
            </a:r>
            <a:endParaRPr lang="en-US" sz="1400" b="1" dirty="0" smtClean="0"/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Computer Science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Asmaa.bahai@cis.asu.edu.eg</a:t>
            </a:r>
            <a:endParaRPr lang="en-US" sz="1400" dirty="0" smtClean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2400" y="543580"/>
            <a:ext cx="3498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Data Structures</a:t>
            </a: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(BST)</a:t>
            </a:r>
            <a:endParaRPr lang="ar-EG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467544" y="1905000"/>
            <a:ext cx="8229600" cy="3600400"/>
          </a:xfrm>
        </p:spPr>
        <p:txBody>
          <a:bodyPr>
            <a:normAutofit/>
          </a:bodyPr>
          <a:lstStyle/>
          <a:p>
            <a:pPr marL="165100" indent="-165100"/>
            <a:r>
              <a:rPr lang="en-US" sz="2400" dirty="0" smtClean="0"/>
              <a:t>An important application of binary trees is their use in searching.</a:t>
            </a:r>
          </a:p>
          <a:p>
            <a:pPr marL="165100" indent="-165100"/>
            <a:r>
              <a:rPr lang="en-US" sz="2400" dirty="0" smtClean="0"/>
              <a:t>The property that makes a binary tree into a binary search tree is that for every node X:</a:t>
            </a:r>
          </a:p>
          <a:p>
            <a:pPr lvl="1" algn="just" eaLnBrk="0" latinLnBrk="0" hangingPunct="0"/>
            <a:r>
              <a:rPr lang="en-US" sz="2400" dirty="0" smtClean="0"/>
              <a:t>the values of all the items in its left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are smaller than the item in X</a:t>
            </a:r>
            <a:r>
              <a:rPr lang="en-US" sz="2400" i="1" dirty="0" smtClean="0"/>
              <a:t>.</a:t>
            </a:r>
          </a:p>
          <a:p>
            <a:pPr lvl="1" algn="just" eaLnBrk="0" latinLnBrk="0" hangingPunct="0"/>
            <a:r>
              <a:rPr lang="en-US" sz="2400" dirty="0" smtClean="0"/>
              <a:t>and, the values of all the items in its right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are larger than the item in X</a:t>
            </a:r>
            <a:r>
              <a:rPr lang="en-US" sz="2400" i="1" dirty="0" smtClean="0"/>
              <a:t>.</a:t>
            </a:r>
          </a:p>
          <a:p>
            <a:endParaRPr lang="ar-EG" sz="2400" dirty="0" smtClean="0"/>
          </a:p>
          <a:p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533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just" eaLnBrk="0" latinLnBrk="0" hangingPunct="0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The average running time of most operations is O(</a:t>
            </a:r>
            <a:r>
              <a:rPr lang="en-US" sz="2400" kern="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logN</a:t>
            </a:r>
            <a:r>
              <a:rPr lang="en-US" sz="2400" kern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Example</a:t>
            </a:r>
            <a:endParaRPr lang="ar-EG" dirty="0"/>
          </a:p>
        </p:txBody>
      </p:sp>
      <p:pic>
        <p:nvPicPr>
          <p:cNvPr id="4099" name="Picture 3" descr="C:\Users\Wedad\Desktop\X6vk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06600"/>
            <a:ext cx="5181600" cy="431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Wedad\Desktop\nodes-in-binary-search-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211" y="2362200"/>
            <a:ext cx="4164177" cy="411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a BST?</a:t>
            </a:r>
            <a:endParaRPr lang="ar-EG" dirty="0"/>
          </a:p>
        </p:txBody>
      </p:sp>
      <p:sp>
        <p:nvSpPr>
          <p:cNvPr id="6" name="TextBox 5"/>
          <p:cNvSpPr txBox="1"/>
          <p:nvPr/>
        </p:nvSpPr>
        <p:spPr>
          <a:xfrm>
            <a:off x="2620780" y="2529840"/>
            <a:ext cx="304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6</a:t>
            </a:r>
            <a:endParaRPr lang="ar-EG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86840" y="3419856"/>
            <a:ext cx="3352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2</a:t>
            </a:r>
            <a:endParaRPr lang="ar-EG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70960" y="3404616"/>
            <a:ext cx="304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8</a:t>
            </a:r>
            <a:endParaRPr lang="ar-EG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" y="4654296"/>
            <a:ext cx="3200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1</a:t>
            </a:r>
            <a:endParaRPr lang="ar-EG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94560" y="4648200"/>
            <a:ext cx="3352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4</a:t>
            </a:r>
            <a:endParaRPr lang="ar-EG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5806440"/>
            <a:ext cx="304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7</a:t>
            </a:r>
            <a:endParaRPr lang="ar-EG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54480" y="5812536"/>
            <a:ext cx="3200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3</a:t>
            </a:r>
            <a:endParaRPr lang="ar-EG" sz="2800" b="1" dirty="0"/>
          </a:p>
        </p:txBody>
      </p:sp>
      <p:pic>
        <p:nvPicPr>
          <p:cNvPr id="17" name="Picture 4" descr="C:\Users\Wedad\Desktop\nodes-in-binary-search-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46960"/>
            <a:ext cx="4164177" cy="411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7101590" y="2499610"/>
            <a:ext cx="29138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6</a:t>
            </a:r>
            <a:endParaRPr lang="ar-EG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69229" y="3404616"/>
            <a:ext cx="3352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2</a:t>
            </a:r>
            <a:endParaRPr lang="ar-EG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53349" y="3389376"/>
            <a:ext cx="304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8</a:t>
            </a:r>
            <a:endParaRPr lang="ar-EG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46269" y="4639056"/>
            <a:ext cx="3200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1</a:t>
            </a:r>
            <a:endParaRPr lang="ar-EG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676949" y="4632960"/>
            <a:ext cx="3352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4</a:t>
            </a:r>
            <a:endParaRPr lang="ar-EG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17029" y="5791200"/>
            <a:ext cx="381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7</a:t>
            </a:r>
            <a:endParaRPr lang="ar-EG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36869" y="5797296"/>
            <a:ext cx="3200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 anchor="ctr" anchorCtr="0">
            <a:spAutoFit/>
          </a:bodyPr>
          <a:lstStyle/>
          <a:p>
            <a:r>
              <a:rPr lang="en-US" sz="2800" b="1" dirty="0" smtClean="0"/>
              <a:t>3</a:t>
            </a:r>
            <a:endParaRPr lang="ar-EG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040880" y="5196840"/>
            <a:ext cx="1066800" cy="121920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noAutofit/>
          </a:bodyPr>
          <a:lstStyle/>
          <a:p>
            <a:endParaRPr lang="ar-EG" dirty="0"/>
          </a:p>
        </p:txBody>
      </p:sp>
      <p:sp>
        <p:nvSpPr>
          <p:cNvPr id="26" name="TextBox 25"/>
          <p:cNvSpPr txBox="1"/>
          <p:nvPr/>
        </p:nvSpPr>
        <p:spPr>
          <a:xfrm>
            <a:off x="1752600" y="1752600"/>
            <a:ext cx="114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(1)</a:t>
            </a:r>
            <a:endParaRPr lang="ar-EG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800" y="1752600"/>
            <a:ext cx="1143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(2)</a:t>
            </a:r>
            <a:endParaRPr lang="ar-EG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Multiply 27"/>
          <p:cNvSpPr/>
          <p:nvPr/>
        </p:nvSpPr>
        <p:spPr bwMode="auto">
          <a:xfrm>
            <a:off x="2895600" y="5562600"/>
            <a:ext cx="685800" cy="990600"/>
          </a:xfrm>
          <a:prstGeom prst="mathMultiply">
            <a:avLst>
              <a:gd name="adj1" fmla="val 10187"/>
            </a:avLst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Left Arrow 28"/>
          <p:cNvSpPr/>
          <p:nvPr/>
        </p:nvSpPr>
        <p:spPr bwMode="auto">
          <a:xfrm rot="19201197">
            <a:off x="7696200" y="1832645"/>
            <a:ext cx="838200" cy="381000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Implementation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 descr="C:\Users\Fatma\Desktop\Teamwork-5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5388" y="4876800"/>
            <a:ext cx="1649412" cy="1649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Node</a:t>
            </a:r>
            <a:endParaRPr lang="ar-EG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4800600" cy="2667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T&gt;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Node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value;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Node&lt;T&gt; *left;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Node&lt;T&gt; *right;</a:t>
            </a:r>
          </a:p>
          <a:p>
            <a:pPr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352800" y="4953000"/>
            <a:ext cx="24384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Value</a:t>
            </a:r>
            <a:endParaRPr kumimoji="0" lang="ar-EG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52800" y="5562600"/>
            <a:ext cx="12192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Left</a:t>
            </a:r>
            <a:endParaRPr kumimoji="0" lang="ar-E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5562600"/>
            <a:ext cx="12192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Right</a:t>
            </a:r>
            <a:endParaRPr kumimoji="0" lang="ar-E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3429000" y="6172200"/>
            <a:ext cx="457200" cy="457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181600" y="6172200"/>
            <a:ext cx="533400" cy="457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Operations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Contains(value):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returns true if “value” exists in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Insert(value): </a:t>
            </a:r>
            <a:r>
              <a:rPr lang="en-US" sz="2800" dirty="0" smtClean="0"/>
              <a:t>adds a value to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Traverse:</a:t>
            </a:r>
            <a:r>
              <a:rPr lang="en-US" sz="2800" dirty="0" smtClean="0"/>
              <a:t> (display)  displays all nodes in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Remove(value): </a:t>
            </a:r>
            <a:r>
              <a:rPr lang="en-US" sz="2800" dirty="0" smtClean="0"/>
              <a:t>deletes a node from the tree.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2133600"/>
            <a:ext cx="80010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Operations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Contains(value):</a:t>
            </a:r>
            <a:r>
              <a:rPr lang="en-US" sz="2800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u="sng" dirty="0" smtClean="0"/>
              <a:t>returns true if “value” exists in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Insert(value): </a:t>
            </a:r>
            <a:r>
              <a:rPr lang="en-US" sz="2800" dirty="0" smtClean="0"/>
              <a:t>adds a value to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Traverse:</a:t>
            </a:r>
            <a:r>
              <a:rPr lang="en-US" sz="2800" dirty="0" smtClean="0"/>
              <a:t> (display)  displays all nodes in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Remove(value): </a:t>
            </a:r>
            <a:r>
              <a:rPr lang="en-US" sz="2800" dirty="0" smtClean="0"/>
              <a:t>deletes a node from the tree.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</a:t>
            </a:r>
            <a:endParaRPr lang="ar-EG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121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Find(55)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4114800" y="1905000"/>
            <a:ext cx="609600" cy="609600"/>
          </a:xfrm>
          <a:prstGeom prst="ellipse">
            <a:avLst/>
          </a:prstGeom>
          <a:solidFill>
            <a:srgbClr val="6299AA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2860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7818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12954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32766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61722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934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410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0198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28194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8288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2860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42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3" name="Straight Arrow Connector 82"/>
          <p:cNvCxnSpPr>
            <a:stCxn id="70" idx="3"/>
            <a:endCxn id="71" idx="7"/>
          </p:cNvCxnSpPr>
          <p:nvPr/>
        </p:nvCxnSpPr>
        <p:spPr bwMode="auto">
          <a:xfrm rot="5400000">
            <a:off x="3225426" y="2006226"/>
            <a:ext cx="559548" cy="1397748"/>
          </a:xfrm>
          <a:prstGeom prst="straightConnector1">
            <a:avLst/>
          </a:prstGeom>
          <a:solidFill>
            <a:srgbClr val="6EA0B0"/>
          </a:solidFill>
          <a:ln w="3810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4" name="Straight Arrow Connector 83"/>
          <p:cNvCxnSpPr>
            <a:stCxn id="70" idx="5"/>
            <a:endCxn id="72" idx="1"/>
          </p:cNvCxnSpPr>
          <p:nvPr/>
        </p:nvCxnSpPr>
        <p:spPr bwMode="auto">
          <a:xfrm rot="16200000" flipH="1">
            <a:off x="5473326" y="1587126"/>
            <a:ext cx="559548" cy="22359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5" name="Straight Arrow Connector 84"/>
          <p:cNvCxnSpPr>
            <a:stCxn id="71" idx="3"/>
            <a:endCxn id="73" idx="0"/>
          </p:cNvCxnSpPr>
          <p:nvPr/>
        </p:nvCxnSpPr>
        <p:spPr bwMode="auto">
          <a:xfrm rot="5400000">
            <a:off x="1714500" y="33016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6" name="Straight Arrow Connector 85"/>
          <p:cNvCxnSpPr>
            <a:stCxn id="71" idx="5"/>
            <a:endCxn id="74" idx="1"/>
          </p:cNvCxnSpPr>
          <p:nvPr/>
        </p:nvCxnSpPr>
        <p:spPr bwMode="auto">
          <a:xfrm rot="16200000" flipH="1">
            <a:off x="2768226" y="3454026"/>
            <a:ext cx="635748" cy="5595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7" name="Straight Arrow Connector 86"/>
          <p:cNvCxnSpPr>
            <a:stCxn id="72" idx="3"/>
            <a:endCxn id="75" idx="0"/>
          </p:cNvCxnSpPr>
          <p:nvPr/>
        </p:nvCxnSpPr>
        <p:spPr bwMode="auto">
          <a:xfrm rot="5400000">
            <a:off x="6400800" y="34921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8" name="Straight Arrow Connector 87"/>
          <p:cNvCxnSpPr>
            <a:stCxn id="74" idx="5"/>
            <a:endCxn id="79" idx="0"/>
          </p:cNvCxnSpPr>
          <p:nvPr/>
        </p:nvCxnSpPr>
        <p:spPr bwMode="auto">
          <a:xfrm rot="16200000" flipH="1">
            <a:off x="3758826" y="45208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9" name="Straight Arrow Connector 88"/>
          <p:cNvCxnSpPr>
            <a:stCxn id="74" idx="3"/>
            <a:endCxn id="80" idx="0"/>
          </p:cNvCxnSpPr>
          <p:nvPr/>
        </p:nvCxnSpPr>
        <p:spPr bwMode="auto">
          <a:xfrm rot="5400000">
            <a:off x="3009900" y="45970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>
            <a:stCxn id="73" idx="5"/>
            <a:endCxn id="81" idx="0"/>
          </p:cNvCxnSpPr>
          <p:nvPr/>
        </p:nvCxnSpPr>
        <p:spPr bwMode="auto">
          <a:xfrm rot="16200000" flipH="1">
            <a:off x="1739526" y="45589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>
            <a:stCxn id="80" idx="3"/>
            <a:endCxn id="82" idx="0"/>
          </p:cNvCxnSpPr>
          <p:nvPr/>
        </p:nvCxnSpPr>
        <p:spPr bwMode="auto">
          <a:xfrm rot="5400000">
            <a:off x="2514600" y="55495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2" name="Straight Arrow Connector 91"/>
          <p:cNvCxnSpPr>
            <a:stCxn id="75" idx="3"/>
            <a:endCxn id="77" idx="0"/>
          </p:cNvCxnSpPr>
          <p:nvPr/>
        </p:nvCxnSpPr>
        <p:spPr bwMode="auto">
          <a:xfrm rot="5400000">
            <a:off x="5753100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3" name="Straight Arrow Connector 92"/>
          <p:cNvCxnSpPr>
            <a:stCxn id="75" idx="5"/>
            <a:endCxn id="76" idx="0"/>
          </p:cNvCxnSpPr>
          <p:nvPr/>
        </p:nvCxnSpPr>
        <p:spPr bwMode="auto">
          <a:xfrm rot="16200000" flipH="1">
            <a:off x="6730626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4" name="Straight Arrow Connector 93"/>
          <p:cNvCxnSpPr>
            <a:stCxn id="77" idx="5"/>
            <a:endCxn id="78" idx="0"/>
          </p:cNvCxnSpPr>
          <p:nvPr/>
        </p:nvCxnSpPr>
        <p:spPr bwMode="auto">
          <a:xfrm rot="16200000" flipH="1">
            <a:off x="5892426" y="55114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3352800" y="21336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&gt;55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96" name="Left Arrow 95"/>
          <p:cNvSpPr/>
          <p:nvPr/>
        </p:nvSpPr>
        <p:spPr bwMode="auto">
          <a:xfrm>
            <a:off x="4800600" y="1981200"/>
            <a:ext cx="533400" cy="38100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</a:t>
            </a:r>
            <a:endParaRPr lang="ar-EG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1371600"/>
            <a:ext cx="121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Find(55)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4114800" y="1905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286000" y="2895600"/>
            <a:ext cx="609600" cy="609600"/>
          </a:xfrm>
          <a:prstGeom prst="ellipse">
            <a:avLst/>
          </a:prstGeom>
          <a:solidFill>
            <a:srgbClr val="6299AA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67818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12954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2766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1722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934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5410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0198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28194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8288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2860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42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>
            <a:stCxn id="71" idx="3"/>
            <a:endCxn id="72" idx="7"/>
          </p:cNvCxnSpPr>
          <p:nvPr/>
        </p:nvCxnSpPr>
        <p:spPr bwMode="auto">
          <a:xfrm rot="5400000">
            <a:off x="3225426" y="20062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5" name="Straight Arrow Connector 84"/>
          <p:cNvCxnSpPr>
            <a:stCxn id="71" idx="5"/>
            <a:endCxn id="73" idx="1"/>
          </p:cNvCxnSpPr>
          <p:nvPr/>
        </p:nvCxnSpPr>
        <p:spPr bwMode="auto">
          <a:xfrm rot="16200000" flipH="1">
            <a:off x="5473326" y="15871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6" name="Straight Arrow Connector 85"/>
          <p:cNvCxnSpPr>
            <a:stCxn id="72" idx="3"/>
            <a:endCxn id="74" idx="0"/>
          </p:cNvCxnSpPr>
          <p:nvPr/>
        </p:nvCxnSpPr>
        <p:spPr bwMode="auto">
          <a:xfrm rot="5400000">
            <a:off x="1714500" y="33016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7" name="Straight Arrow Connector 86"/>
          <p:cNvCxnSpPr>
            <a:stCxn id="72" idx="5"/>
            <a:endCxn id="75" idx="1"/>
          </p:cNvCxnSpPr>
          <p:nvPr/>
        </p:nvCxnSpPr>
        <p:spPr bwMode="auto">
          <a:xfrm rot="16200000" flipH="1">
            <a:off x="2768226" y="3454026"/>
            <a:ext cx="635748" cy="559548"/>
          </a:xfrm>
          <a:prstGeom prst="straightConnector1">
            <a:avLst/>
          </a:prstGeom>
          <a:solidFill>
            <a:srgbClr val="6EA0B0"/>
          </a:solidFill>
          <a:ln w="3810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8" name="Straight Arrow Connector 87"/>
          <p:cNvCxnSpPr>
            <a:stCxn id="73" idx="3"/>
            <a:endCxn id="76" idx="0"/>
          </p:cNvCxnSpPr>
          <p:nvPr/>
        </p:nvCxnSpPr>
        <p:spPr bwMode="auto">
          <a:xfrm rot="5400000">
            <a:off x="6400800" y="34921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9" name="Straight Arrow Connector 88"/>
          <p:cNvCxnSpPr>
            <a:stCxn id="75" idx="5"/>
            <a:endCxn id="80" idx="0"/>
          </p:cNvCxnSpPr>
          <p:nvPr/>
        </p:nvCxnSpPr>
        <p:spPr bwMode="auto">
          <a:xfrm rot="16200000" flipH="1">
            <a:off x="3758826" y="45208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>
            <a:stCxn id="75" idx="3"/>
            <a:endCxn id="81" idx="0"/>
          </p:cNvCxnSpPr>
          <p:nvPr/>
        </p:nvCxnSpPr>
        <p:spPr bwMode="auto">
          <a:xfrm rot="5400000">
            <a:off x="3009900" y="45970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>
            <a:stCxn id="74" idx="5"/>
            <a:endCxn id="82" idx="0"/>
          </p:cNvCxnSpPr>
          <p:nvPr/>
        </p:nvCxnSpPr>
        <p:spPr bwMode="auto">
          <a:xfrm rot="16200000" flipH="1">
            <a:off x="1739526" y="45589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2" name="Straight Arrow Connector 91"/>
          <p:cNvCxnSpPr>
            <a:stCxn id="81" idx="3"/>
            <a:endCxn id="83" idx="0"/>
          </p:cNvCxnSpPr>
          <p:nvPr/>
        </p:nvCxnSpPr>
        <p:spPr bwMode="auto">
          <a:xfrm rot="5400000">
            <a:off x="2514600" y="55495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3" name="Straight Arrow Connector 92"/>
          <p:cNvCxnSpPr>
            <a:stCxn id="76" idx="3"/>
            <a:endCxn id="78" idx="0"/>
          </p:cNvCxnSpPr>
          <p:nvPr/>
        </p:nvCxnSpPr>
        <p:spPr bwMode="auto">
          <a:xfrm rot="5400000">
            <a:off x="5753100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4" name="Straight Arrow Connector 93"/>
          <p:cNvCxnSpPr>
            <a:stCxn id="76" idx="5"/>
            <a:endCxn id="77" idx="0"/>
          </p:cNvCxnSpPr>
          <p:nvPr/>
        </p:nvCxnSpPr>
        <p:spPr bwMode="auto">
          <a:xfrm rot="16200000" flipH="1">
            <a:off x="6730626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5" name="Straight Arrow Connector 94"/>
          <p:cNvCxnSpPr>
            <a:stCxn id="78" idx="5"/>
            <a:endCxn id="79" idx="0"/>
          </p:cNvCxnSpPr>
          <p:nvPr/>
        </p:nvCxnSpPr>
        <p:spPr bwMode="auto">
          <a:xfrm rot="16200000" flipH="1">
            <a:off x="5892426" y="55114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2971800" y="30480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&lt;55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97" name="Left Arrow 96"/>
          <p:cNvSpPr/>
          <p:nvPr/>
        </p:nvSpPr>
        <p:spPr bwMode="auto">
          <a:xfrm rot="10800000">
            <a:off x="1600200" y="3047999"/>
            <a:ext cx="533400" cy="38100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</a:t>
            </a:r>
            <a:endParaRPr lang="ar-EG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1371600"/>
            <a:ext cx="121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Find(55)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4114800" y="1905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286000" y="28956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67818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12954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276600" y="3962400"/>
            <a:ext cx="609600" cy="609600"/>
          </a:xfrm>
          <a:prstGeom prst="ellipse">
            <a:avLst/>
          </a:prstGeom>
          <a:solidFill>
            <a:srgbClr val="6299AA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1722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934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5410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0198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28194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8288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2860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42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>
            <a:stCxn id="71" idx="3"/>
            <a:endCxn id="72" idx="7"/>
          </p:cNvCxnSpPr>
          <p:nvPr/>
        </p:nvCxnSpPr>
        <p:spPr bwMode="auto">
          <a:xfrm rot="5400000">
            <a:off x="3225426" y="20062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5" name="Straight Arrow Connector 84"/>
          <p:cNvCxnSpPr>
            <a:stCxn id="71" idx="5"/>
            <a:endCxn id="73" idx="1"/>
          </p:cNvCxnSpPr>
          <p:nvPr/>
        </p:nvCxnSpPr>
        <p:spPr bwMode="auto">
          <a:xfrm rot="16200000" flipH="1">
            <a:off x="5473326" y="15871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6" name="Straight Arrow Connector 85"/>
          <p:cNvCxnSpPr>
            <a:stCxn id="72" idx="3"/>
            <a:endCxn id="74" idx="0"/>
          </p:cNvCxnSpPr>
          <p:nvPr/>
        </p:nvCxnSpPr>
        <p:spPr bwMode="auto">
          <a:xfrm rot="5400000">
            <a:off x="1714500" y="33016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7" name="Straight Arrow Connector 86"/>
          <p:cNvCxnSpPr>
            <a:stCxn id="72" idx="5"/>
            <a:endCxn id="75" idx="1"/>
          </p:cNvCxnSpPr>
          <p:nvPr/>
        </p:nvCxnSpPr>
        <p:spPr bwMode="auto">
          <a:xfrm rot="16200000" flipH="1">
            <a:off x="2768226" y="3454026"/>
            <a:ext cx="635748" cy="5595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8" name="Straight Arrow Connector 87"/>
          <p:cNvCxnSpPr>
            <a:stCxn id="73" idx="3"/>
            <a:endCxn id="76" idx="0"/>
          </p:cNvCxnSpPr>
          <p:nvPr/>
        </p:nvCxnSpPr>
        <p:spPr bwMode="auto">
          <a:xfrm rot="5400000">
            <a:off x="6400800" y="34921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9" name="Straight Arrow Connector 88"/>
          <p:cNvCxnSpPr>
            <a:stCxn id="75" idx="5"/>
            <a:endCxn id="80" idx="0"/>
          </p:cNvCxnSpPr>
          <p:nvPr/>
        </p:nvCxnSpPr>
        <p:spPr bwMode="auto">
          <a:xfrm rot="16200000" flipH="1">
            <a:off x="3758826" y="4520826"/>
            <a:ext cx="470274" cy="394074"/>
          </a:xfrm>
          <a:prstGeom prst="straightConnector1">
            <a:avLst/>
          </a:prstGeom>
          <a:solidFill>
            <a:srgbClr val="6EA0B0"/>
          </a:solidFill>
          <a:ln w="3810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>
            <a:stCxn id="75" idx="3"/>
            <a:endCxn id="81" idx="0"/>
          </p:cNvCxnSpPr>
          <p:nvPr/>
        </p:nvCxnSpPr>
        <p:spPr bwMode="auto">
          <a:xfrm rot="5400000">
            <a:off x="3009900" y="45970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>
            <a:stCxn id="74" idx="5"/>
            <a:endCxn id="82" idx="0"/>
          </p:cNvCxnSpPr>
          <p:nvPr/>
        </p:nvCxnSpPr>
        <p:spPr bwMode="auto">
          <a:xfrm rot="16200000" flipH="1">
            <a:off x="1739526" y="45589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2" name="Straight Arrow Connector 91"/>
          <p:cNvCxnSpPr>
            <a:stCxn id="81" idx="3"/>
            <a:endCxn id="83" idx="0"/>
          </p:cNvCxnSpPr>
          <p:nvPr/>
        </p:nvCxnSpPr>
        <p:spPr bwMode="auto">
          <a:xfrm rot="5400000">
            <a:off x="2514600" y="55495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3" name="Straight Arrow Connector 92"/>
          <p:cNvCxnSpPr>
            <a:stCxn id="76" idx="3"/>
            <a:endCxn id="78" idx="0"/>
          </p:cNvCxnSpPr>
          <p:nvPr/>
        </p:nvCxnSpPr>
        <p:spPr bwMode="auto">
          <a:xfrm rot="5400000">
            <a:off x="5753100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4" name="Straight Arrow Connector 93"/>
          <p:cNvCxnSpPr>
            <a:stCxn id="76" idx="5"/>
            <a:endCxn id="77" idx="0"/>
          </p:cNvCxnSpPr>
          <p:nvPr/>
        </p:nvCxnSpPr>
        <p:spPr bwMode="auto">
          <a:xfrm rot="16200000" flipH="1">
            <a:off x="6730626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5" name="Straight Arrow Connector 94"/>
          <p:cNvCxnSpPr>
            <a:stCxn id="78" idx="5"/>
            <a:endCxn id="79" idx="0"/>
          </p:cNvCxnSpPr>
          <p:nvPr/>
        </p:nvCxnSpPr>
        <p:spPr bwMode="auto">
          <a:xfrm rot="16200000" flipH="1">
            <a:off x="5892426" y="55114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962400" y="40386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&lt;55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97" name="Left Arrow 96"/>
          <p:cNvSpPr/>
          <p:nvPr/>
        </p:nvSpPr>
        <p:spPr bwMode="auto">
          <a:xfrm rot="10800000">
            <a:off x="2667000" y="4114800"/>
            <a:ext cx="533400" cy="38100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95732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762000" y="4572000"/>
            <a:ext cx="304800" cy="1524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0"/>
          </p:nvPr>
        </p:nvSpPr>
        <p:spPr>
          <a:xfrm>
            <a:off x="762000" y="2161454"/>
            <a:ext cx="7935144" cy="40107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Pointers &amp; </a:t>
            </a:r>
            <a:r>
              <a:rPr lang="en-US" sz="3200" dirty="0" smtClean="0">
                <a:solidFill>
                  <a:schemeClr val="tx1"/>
                </a:solidFill>
              </a:rPr>
              <a:t>Classes.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Stacks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Queues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Array </a:t>
            </a:r>
            <a:r>
              <a:rPr lang="en-US" sz="3200" dirty="0" smtClean="0">
                <a:solidFill>
                  <a:schemeClr val="tx1"/>
                </a:solidFill>
              </a:rPr>
              <a:t>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Linked </a:t>
            </a:r>
            <a:r>
              <a:rPr lang="en-US" sz="3200" dirty="0" smtClean="0">
                <a:solidFill>
                  <a:schemeClr val="tx1"/>
                </a:solidFill>
              </a:rPr>
              <a:t>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Binary </a:t>
            </a:r>
            <a:r>
              <a:rPr lang="en-US" sz="3200" dirty="0" smtClean="0">
                <a:solidFill>
                  <a:schemeClr val="tx1"/>
                </a:solidFill>
              </a:rPr>
              <a:t>Search </a:t>
            </a:r>
            <a:r>
              <a:rPr lang="en-US" sz="3200" dirty="0" smtClean="0">
                <a:solidFill>
                  <a:schemeClr val="tx1"/>
                </a:solidFill>
              </a:rPr>
              <a:t>Trees 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Binary Search Trees </a:t>
            </a:r>
            <a:r>
              <a:rPr lang="en-US" sz="3200" dirty="0" smtClean="0"/>
              <a:t>II +STL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Hash Tables 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59080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62068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50520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3958512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</a:t>
            </a:r>
            <a:endParaRPr lang="ar-EG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1371600"/>
            <a:ext cx="121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Find(55)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4114800" y="1905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2286000" y="28956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67818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12954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32766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61722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934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5410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0198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solidFill>
            <a:srgbClr val="99FF99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8194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18288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22860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42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1" name="Straight Arrow Connector 80"/>
          <p:cNvCxnSpPr>
            <a:stCxn id="68" idx="3"/>
            <a:endCxn id="69" idx="7"/>
          </p:cNvCxnSpPr>
          <p:nvPr/>
        </p:nvCxnSpPr>
        <p:spPr bwMode="auto">
          <a:xfrm rot="5400000">
            <a:off x="3225426" y="20062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2" name="Straight Arrow Connector 81"/>
          <p:cNvCxnSpPr>
            <a:stCxn id="68" idx="5"/>
            <a:endCxn id="70" idx="1"/>
          </p:cNvCxnSpPr>
          <p:nvPr/>
        </p:nvCxnSpPr>
        <p:spPr bwMode="auto">
          <a:xfrm rot="16200000" flipH="1">
            <a:off x="5473326" y="15871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3" name="Straight Arrow Connector 82"/>
          <p:cNvCxnSpPr>
            <a:stCxn id="69" idx="3"/>
            <a:endCxn id="71" idx="0"/>
          </p:cNvCxnSpPr>
          <p:nvPr/>
        </p:nvCxnSpPr>
        <p:spPr bwMode="auto">
          <a:xfrm rot="5400000">
            <a:off x="1714500" y="33016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4" name="Straight Arrow Connector 83"/>
          <p:cNvCxnSpPr>
            <a:stCxn id="69" idx="5"/>
            <a:endCxn id="72" idx="1"/>
          </p:cNvCxnSpPr>
          <p:nvPr/>
        </p:nvCxnSpPr>
        <p:spPr bwMode="auto">
          <a:xfrm rot="16200000" flipH="1">
            <a:off x="2768226" y="3454026"/>
            <a:ext cx="635748" cy="5595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5" name="Straight Arrow Connector 84"/>
          <p:cNvCxnSpPr>
            <a:stCxn id="70" idx="3"/>
            <a:endCxn id="73" idx="0"/>
          </p:cNvCxnSpPr>
          <p:nvPr/>
        </p:nvCxnSpPr>
        <p:spPr bwMode="auto">
          <a:xfrm rot="5400000">
            <a:off x="6400800" y="34921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6" name="Straight Arrow Connector 85"/>
          <p:cNvCxnSpPr>
            <a:stCxn id="72" idx="5"/>
            <a:endCxn id="77" idx="0"/>
          </p:cNvCxnSpPr>
          <p:nvPr/>
        </p:nvCxnSpPr>
        <p:spPr bwMode="auto">
          <a:xfrm rot="16200000" flipH="1">
            <a:off x="3758826" y="45208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7" name="Straight Arrow Connector 86"/>
          <p:cNvCxnSpPr>
            <a:stCxn id="72" idx="3"/>
            <a:endCxn id="78" idx="0"/>
          </p:cNvCxnSpPr>
          <p:nvPr/>
        </p:nvCxnSpPr>
        <p:spPr bwMode="auto">
          <a:xfrm rot="5400000">
            <a:off x="3009900" y="45970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8" name="Straight Arrow Connector 87"/>
          <p:cNvCxnSpPr>
            <a:stCxn id="71" idx="5"/>
            <a:endCxn id="79" idx="0"/>
          </p:cNvCxnSpPr>
          <p:nvPr/>
        </p:nvCxnSpPr>
        <p:spPr bwMode="auto">
          <a:xfrm rot="16200000" flipH="1">
            <a:off x="1739526" y="45589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9" name="Straight Arrow Connector 88"/>
          <p:cNvCxnSpPr>
            <a:stCxn id="78" idx="3"/>
            <a:endCxn id="80" idx="0"/>
          </p:cNvCxnSpPr>
          <p:nvPr/>
        </p:nvCxnSpPr>
        <p:spPr bwMode="auto">
          <a:xfrm rot="5400000">
            <a:off x="2514600" y="55495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>
            <a:stCxn id="73" idx="3"/>
            <a:endCxn id="75" idx="0"/>
          </p:cNvCxnSpPr>
          <p:nvPr/>
        </p:nvCxnSpPr>
        <p:spPr bwMode="auto">
          <a:xfrm rot="5400000">
            <a:off x="5753100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>
            <a:stCxn id="73" idx="5"/>
            <a:endCxn id="74" idx="0"/>
          </p:cNvCxnSpPr>
          <p:nvPr/>
        </p:nvCxnSpPr>
        <p:spPr bwMode="auto">
          <a:xfrm rot="16200000" flipH="1">
            <a:off x="6730626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2" name="Straight Arrow Connector 91"/>
          <p:cNvCxnSpPr>
            <a:stCxn id="75" idx="5"/>
            <a:endCxn id="76" idx="0"/>
          </p:cNvCxnSpPr>
          <p:nvPr/>
        </p:nvCxnSpPr>
        <p:spPr bwMode="auto">
          <a:xfrm rot="16200000" flipH="1">
            <a:off x="5892426" y="55114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3" name="Left Arrow 92"/>
          <p:cNvSpPr/>
          <p:nvPr/>
        </p:nvSpPr>
        <p:spPr bwMode="auto">
          <a:xfrm rot="5400000">
            <a:off x="3886200" y="5638800"/>
            <a:ext cx="533400" cy="38100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Operations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Contains(value):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returns true if “value” exists in the tree.</a:t>
            </a:r>
          </a:p>
          <a:p>
            <a:pPr marL="225425" indent="-225425"/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Insert(value): </a:t>
            </a:r>
            <a:r>
              <a:rPr lang="en-US" sz="2800" u="sng" dirty="0" smtClean="0"/>
              <a:t>adds a value to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Traverse:</a:t>
            </a:r>
            <a:r>
              <a:rPr lang="en-US" sz="2800" dirty="0" smtClean="0"/>
              <a:t> (display)  displays all nodes in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Remove(value): </a:t>
            </a:r>
            <a:r>
              <a:rPr lang="en-US" sz="2800" dirty="0" smtClean="0"/>
              <a:t>deletes a node from the tree.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ar-EG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" y="1371600"/>
            <a:ext cx="152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Insert (48)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114800" y="1905000"/>
            <a:ext cx="609600" cy="609600"/>
          </a:xfrm>
          <a:prstGeom prst="ellipse">
            <a:avLst/>
          </a:prstGeom>
          <a:solidFill>
            <a:srgbClr val="6299AA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2860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7818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12954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32766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1722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6934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5410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60198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28194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18288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2860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42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7" name="Straight Arrow Connector 86"/>
          <p:cNvCxnSpPr>
            <a:stCxn id="74" idx="3"/>
            <a:endCxn id="75" idx="7"/>
          </p:cNvCxnSpPr>
          <p:nvPr/>
        </p:nvCxnSpPr>
        <p:spPr bwMode="auto">
          <a:xfrm rot="5400000">
            <a:off x="3225426" y="2006226"/>
            <a:ext cx="559548" cy="1397748"/>
          </a:xfrm>
          <a:prstGeom prst="straightConnector1">
            <a:avLst/>
          </a:prstGeom>
          <a:solidFill>
            <a:srgbClr val="6EA0B0"/>
          </a:solidFill>
          <a:ln w="3810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8" name="Straight Arrow Connector 87"/>
          <p:cNvCxnSpPr>
            <a:stCxn id="74" idx="5"/>
            <a:endCxn id="76" idx="1"/>
          </p:cNvCxnSpPr>
          <p:nvPr/>
        </p:nvCxnSpPr>
        <p:spPr bwMode="auto">
          <a:xfrm rot="16200000" flipH="1">
            <a:off x="5473326" y="15871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9" name="Straight Arrow Connector 88"/>
          <p:cNvCxnSpPr>
            <a:stCxn id="75" idx="3"/>
            <a:endCxn id="77" idx="0"/>
          </p:cNvCxnSpPr>
          <p:nvPr/>
        </p:nvCxnSpPr>
        <p:spPr bwMode="auto">
          <a:xfrm rot="5400000">
            <a:off x="1714500" y="33016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>
            <a:stCxn id="75" idx="5"/>
            <a:endCxn id="78" idx="1"/>
          </p:cNvCxnSpPr>
          <p:nvPr/>
        </p:nvCxnSpPr>
        <p:spPr bwMode="auto">
          <a:xfrm rot="16200000" flipH="1">
            <a:off x="2768226" y="3454026"/>
            <a:ext cx="635748" cy="5595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>
            <a:stCxn id="76" idx="3"/>
            <a:endCxn id="79" idx="0"/>
          </p:cNvCxnSpPr>
          <p:nvPr/>
        </p:nvCxnSpPr>
        <p:spPr bwMode="auto">
          <a:xfrm rot="5400000">
            <a:off x="6400800" y="34921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2" name="Straight Arrow Connector 91"/>
          <p:cNvCxnSpPr>
            <a:stCxn id="78" idx="5"/>
            <a:endCxn id="83" idx="0"/>
          </p:cNvCxnSpPr>
          <p:nvPr/>
        </p:nvCxnSpPr>
        <p:spPr bwMode="auto">
          <a:xfrm rot="16200000" flipH="1">
            <a:off x="3758826" y="45208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3" name="Straight Arrow Connector 92"/>
          <p:cNvCxnSpPr>
            <a:stCxn id="78" idx="3"/>
            <a:endCxn id="84" idx="0"/>
          </p:cNvCxnSpPr>
          <p:nvPr/>
        </p:nvCxnSpPr>
        <p:spPr bwMode="auto">
          <a:xfrm rot="5400000">
            <a:off x="3009900" y="45970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4" name="Straight Arrow Connector 93"/>
          <p:cNvCxnSpPr>
            <a:stCxn id="77" idx="5"/>
            <a:endCxn id="85" idx="0"/>
          </p:cNvCxnSpPr>
          <p:nvPr/>
        </p:nvCxnSpPr>
        <p:spPr bwMode="auto">
          <a:xfrm rot="16200000" flipH="1">
            <a:off x="1739526" y="45589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5" name="Straight Arrow Connector 94"/>
          <p:cNvCxnSpPr>
            <a:stCxn id="84" idx="3"/>
            <a:endCxn id="86" idx="0"/>
          </p:cNvCxnSpPr>
          <p:nvPr/>
        </p:nvCxnSpPr>
        <p:spPr bwMode="auto">
          <a:xfrm rot="5400000">
            <a:off x="2514600" y="55495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6" name="Straight Arrow Connector 95"/>
          <p:cNvCxnSpPr>
            <a:stCxn id="79" idx="3"/>
            <a:endCxn id="81" idx="0"/>
          </p:cNvCxnSpPr>
          <p:nvPr/>
        </p:nvCxnSpPr>
        <p:spPr bwMode="auto">
          <a:xfrm rot="5400000">
            <a:off x="5753100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7" name="Straight Arrow Connector 96"/>
          <p:cNvCxnSpPr>
            <a:stCxn id="79" idx="5"/>
            <a:endCxn id="80" idx="0"/>
          </p:cNvCxnSpPr>
          <p:nvPr/>
        </p:nvCxnSpPr>
        <p:spPr bwMode="auto">
          <a:xfrm rot="16200000" flipH="1">
            <a:off x="6730626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8" name="Straight Arrow Connector 97"/>
          <p:cNvCxnSpPr>
            <a:stCxn id="81" idx="5"/>
            <a:endCxn id="82" idx="0"/>
          </p:cNvCxnSpPr>
          <p:nvPr/>
        </p:nvCxnSpPr>
        <p:spPr bwMode="auto">
          <a:xfrm rot="16200000" flipH="1">
            <a:off x="5892426" y="55114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352800" y="21336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&gt;48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100" name="Left Arrow 99"/>
          <p:cNvSpPr/>
          <p:nvPr/>
        </p:nvSpPr>
        <p:spPr bwMode="auto">
          <a:xfrm>
            <a:off x="4800600" y="1981200"/>
            <a:ext cx="533400" cy="38100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52800" y="2724090"/>
            <a:ext cx="2209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Has left child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ar-EG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1371600"/>
            <a:ext cx="152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Insert (48)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114800" y="1905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286000" y="2895600"/>
            <a:ext cx="609600" cy="609600"/>
          </a:xfrm>
          <a:prstGeom prst="ellipse">
            <a:avLst/>
          </a:prstGeom>
          <a:solidFill>
            <a:srgbClr val="6299AA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7818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12954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32766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1722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6934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5410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60198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28194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18288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2860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42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7" name="Straight Arrow Connector 86"/>
          <p:cNvCxnSpPr>
            <a:stCxn id="74" idx="3"/>
            <a:endCxn id="75" idx="7"/>
          </p:cNvCxnSpPr>
          <p:nvPr/>
        </p:nvCxnSpPr>
        <p:spPr bwMode="auto">
          <a:xfrm rot="5400000">
            <a:off x="3225426" y="20062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8" name="Straight Arrow Connector 87"/>
          <p:cNvCxnSpPr>
            <a:stCxn id="74" idx="5"/>
            <a:endCxn id="76" idx="1"/>
          </p:cNvCxnSpPr>
          <p:nvPr/>
        </p:nvCxnSpPr>
        <p:spPr bwMode="auto">
          <a:xfrm rot="16200000" flipH="1">
            <a:off x="5473326" y="15871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9" name="Straight Arrow Connector 88"/>
          <p:cNvCxnSpPr>
            <a:stCxn id="75" idx="3"/>
            <a:endCxn id="77" idx="0"/>
          </p:cNvCxnSpPr>
          <p:nvPr/>
        </p:nvCxnSpPr>
        <p:spPr bwMode="auto">
          <a:xfrm rot="5400000">
            <a:off x="1714500" y="33016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>
            <a:stCxn id="75" idx="5"/>
            <a:endCxn id="78" idx="1"/>
          </p:cNvCxnSpPr>
          <p:nvPr/>
        </p:nvCxnSpPr>
        <p:spPr bwMode="auto">
          <a:xfrm rot="16200000" flipH="1">
            <a:off x="2768226" y="3454026"/>
            <a:ext cx="635748" cy="559548"/>
          </a:xfrm>
          <a:prstGeom prst="straightConnector1">
            <a:avLst/>
          </a:prstGeom>
          <a:solidFill>
            <a:srgbClr val="6EA0B0"/>
          </a:solidFill>
          <a:ln w="3810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>
            <a:stCxn id="76" idx="3"/>
            <a:endCxn id="79" idx="0"/>
          </p:cNvCxnSpPr>
          <p:nvPr/>
        </p:nvCxnSpPr>
        <p:spPr bwMode="auto">
          <a:xfrm rot="5400000">
            <a:off x="6400800" y="34921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2" name="Straight Arrow Connector 91"/>
          <p:cNvCxnSpPr>
            <a:stCxn id="78" idx="5"/>
            <a:endCxn id="83" idx="0"/>
          </p:cNvCxnSpPr>
          <p:nvPr/>
        </p:nvCxnSpPr>
        <p:spPr bwMode="auto">
          <a:xfrm rot="16200000" flipH="1">
            <a:off x="3758826" y="45208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3" name="Straight Arrow Connector 92"/>
          <p:cNvCxnSpPr>
            <a:stCxn id="78" idx="3"/>
            <a:endCxn id="84" idx="0"/>
          </p:cNvCxnSpPr>
          <p:nvPr/>
        </p:nvCxnSpPr>
        <p:spPr bwMode="auto">
          <a:xfrm rot="5400000">
            <a:off x="3009900" y="45970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4" name="Straight Arrow Connector 93"/>
          <p:cNvCxnSpPr>
            <a:stCxn id="77" idx="5"/>
            <a:endCxn id="85" idx="0"/>
          </p:cNvCxnSpPr>
          <p:nvPr/>
        </p:nvCxnSpPr>
        <p:spPr bwMode="auto">
          <a:xfrm rot="16200000" flipH="1">
            <a:off x="1739526" y="45589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5" name="Straight Arrow Connector 94"/>
          <p:cNvCxnSpPr>
            <a:stCxn id="84" idx="3"/>
            <a:endCxn id="86" idx="0"/>
          </p:cNvCxnSpPr>
          <p:nvPr/>
        </p:nvCxnSpPr>
        <p:spPr bwMode="auto">
          <a:xfrm rot="5400000">
            <a:off x="2514600" y="55495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6" name="Straight Arrow Connector 95"/>
          <p:cNvCxnSpPr>
            <a:stCxn id="79" idx="3"/>
            <a:endCxn id="81" idx="0"/>
          </p:cNvCxnSpPr>
          <p:nvPr/>
        </p:nvCxnSpPr>
        <p:spPr bwMode="auto">
          <a:xfrm rot="5400000">
            <a:off x="5753100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7" name="Straight Arrow Connector 96"/>
          <p:cNvCxnSpPr>
            <a:stCxn id="79" idx="5"/>
            <a:endCxn id="80" idx="0"/>
          </p:cNvCxnSpPr>
          <p:nvPr/>
        </p:nvCxnSpPr>
        <p:spPr bwMode="auto">
          <a:xfrm rot="16200000" flipH="1">
            <a:off x="6730626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8" name="Straight Arrow Connector 97"/>
          <p:cNvCxnSpPr>
            <a:stCxn id="81" idx="5"/>
            <a:endCxn id="82" idx="0"/>
          </p:cNvCxnSpPr>
          <p:nvPr/>
        </p:nvCxnSpPr>
        <p:spPr bwMode="auto">
          <a:xfrm rot="16200000" flipH="1">
            <a:off x="5892426" y="55114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2971800" y="30480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&lt;48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100" name="Left Arrow 99"/>
          <p:cNvSpPr/>
          <p:nvPr/>
        </p:nvSpPr>
        <p:spPr bwMode="auto">
          <a:xfrm rot="10800000">
            <a:off x="1600200" y="3047999"/>
            <a:ext cx="533400" cy="38100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52800" y="3562290"/>
            <a:ext cx="2209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Has right child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ar-EG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1371600"/>
            <a:ext cx="152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Insert (48)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114800" y="1905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286000" y="28956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7818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2954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276600" y="3962400"/>
            <a:ext cx="609600" cy="609600"/>
          </a:xfrm>
          <a:prstGeom prst="ellipse">
            <a:avLst/>
          </a:prstGeom>
          <a:solidFill>
            <a:srgbClr val="6299AA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61722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6934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5410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60198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8194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8288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2860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42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8" name="Straight Arrow Connector 87"/>
          <p:cNvCxnSpPr>
            <a:stCxn id="75" idx="3"/>
            <a:endCxn id="76" idx="7"/>
          </p:cNvCxnSpPr>
          <p:nvPr/>
        </p:nvCxnSpPr>
        <p:spPr bwMode="auto">
          <a:xfrm rot="5400000">
            <a:off x="3225426" y="20062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9" name="Straight Arrow Connector 88"/>
          <p:cNvCxnSpPr>
            <a:stCxn id="75" idx="5"/>
            <a:endCxn id="77" idx="1"/>
          </p:cNvCxnSpPr>
          <p:nvPr/>
        </p:nvCxnSpPr>
        <p:spPr bwMode="auto">
          <a:xfrm rot="16200000" flipH="1">
            <a:off x="5473326" y="15871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>
            <a:stCxn id="76" idx="3"/>
            <a:endCxn id="78" idx="0"/>
          </p:cNvCxnSpPr>
          <p:nvPr/>
        </p:nvCxnSpPr>
        <p:spPr bwMode="auto">
          <a:xfrm rot="5400000">
            <a:off x="1714500" y="33016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>
            <a:stCxn id="76" idx="5"/>
            <a:endCxn id="79" idx="1"/>
          </p:cNvCxnSpPr>
          <p:nvPr/>
        </p:nvCxnSpPr>
        <p:spPr bwMode="auto">
          <a:xfrm rot="16200000" flipH="1">
            <a:off x="2768226" y="3454026"/>
            <a:ext cx="635748" cy="5595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2" name="Straight Arrow Connector 91"/>
          <p:cNvCxnSpPr>
            <a:stCxn id="77" idx="3"/>
            <a:endCxn id="80" idx="0"/>
          </p:cNvCxnSpPr>
          <p:nvPr/>
        </p:nvCxnSpPr>
        <p:spPr bwMode="auto">
          <a:xfrm rot="5400000">
            <a:off x="6400800" y="34921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3" name="Straight Arrow Connector 92"/>
          <p:cNvCxnSpPr>
            <a:stCxn id="79" idx="5"/>
            <a:endCxn id="84" idx="0"/>
          </p:cNvCxnSpPr>
          <p:nvPr/>
        </p:nvCxnSpPr>
        <p:spPr bwMode="auto">
          <a:xfrm rot="16200000" flipH="1">
            <a:off x="3758826" y="4520826"/>
            <a:ext cx="470274" cy="394074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4" name="Straight Arrow Connector 93"/>
          <p:cNvCxnSpPr>
            <a:stCxn id="79" idx="3"/>
            <a:endCxn id="85" idx="0"/>
          </p:cNvCxnSpPr>
          <p:nvPr/>
        </p:nvCxnSpPr>
        <p:spPr bwMode="auto">
          <a:xfrm rot="5400000">
            <a:off x="3009900" y="4597026"/>
            <a:ext cx="470274" cy="241674"/>
          </a:xfrm>
          <a:prstGeom prst="straightConnector1">
            <a:avLst/>
          </a:prstGeom>
          <a:solidFill>
            <a:srgbClr val="6EA0B0"/>
          </a:solidFill>
          <a:ln w="3810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5" name="Straight Arrow Connector 94"/>
          <p:cNvCxnSpPr>
            <a:stCxn id="78" idx="5"/>
            <a:endCxn id="86" idx="0"/>
          </p:cNvCxnSpPr>
          <p:nvPr/>
        </p:nvCxnSpPr>
        <p:spPr bwMode="auto">
          <a:xfrm rot="16200000" flipH="1">
            <a:off x="1739526" y="45589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6" name="Straight Arrow Connector 95"/>
          <p:cNvCxnSpPr>
            <a:stCxn id="85" idx="3"/>
            <a:endCxn id="87" idx="0"/>
          </p:cNvCxnSpPr>
          <p:nvPr/>
        </p:nvCxnSpPr>
        <p:spPr bwMode="auto">
          <a:xfrm rot="5400000">
            <a:off x="2514600" y="55495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7" name="Straight Arrow Connector 96"/>
          <p:cNvCxnSpPr>
            <a:stCxn id="80" idx="3"/>
            <a:endCxn id="82" idx="0"/>
          </p:cNvCxnSpPr>
          <p:nvPr/>
        </p:nvCxnSpPr>
        <p:spPr bwMode="auto">
          <a:xfrm rot="5400000">
            <a:off x="5753100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8" name="Straight Arrow Connector 97"/>
          <p:cNvCxnSpPr>
            <a:stCxn id="80" idx="5"/>
            <a:endCxn id="81" idx="0"/>
          </p:cNvCxnSpPr>
          <p:nvPr/>
        </p:nvCxnSpPr>
        <p:spPr bwMode="auto">
          <a:xfrm rot="16200000" flipH="1">
            <a:off x="6730626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9" name="Straight Arrow Connector 98"/>
          <p:cNvCxnSpPr>
            <a:stCxn id="82" idx="5"/>
            <a:endCxn id="83" idx="0"/>
          </p:cNvCxnSpPr>
          <p:nvPr/>
        </p:nvCxnSpPr>
        <p:spPr bwMode="auto">
          <a:xfrm rot="16200000" flipH="1">
            <a:off x="5892426" y="55114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962400" y="40386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&gt;48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101" name="Left Arrow 100"/>
          <p:cNvSpPr/>
          <p:nvPr/>
        </p:nvSpPr>
        <p:spPr bwMode="auto">
          <a:xfrm rot="10800000">
            <a:off x="2667000" y="4114800"/>
            <a:ext cx="533400" cy="38100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2400" y="4343400"/>
            <a:ext cx="2209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Has left child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ar-EG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1371600"/>
            <a:ext cx="152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Insert (48)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114800" y="1905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286000" y="28956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7818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2954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276600" y="39624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61722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6934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5410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60198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819400" y="4953000"/>
            <a:ext cx="609600" cy="609600"/>
          </a:xfrm>
          <a:prstGeom prst="ellipse">
            <a:avLst/>
          </a:prstGeom>
          <a:solidFill>
            <a:srgbClr val="6299AA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8288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2860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42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8" name="Straight Arrow Connector 87"/>
          <p:cNvCxnSpPr>
            <a:stCxn id="75" idx="3"/>
            <a:endCxn id="76" idx="7"/>
          </p:cNvCxnSpPr>
          <p:nvPr/>
        </p:nvCxnSpPr>
        <p:spPr bwMode="auto">
          <a:xfrm rot="5400000">
            <a:off x="3225426" y="20062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9" name="Straight Arrow Connector 88"/>
          <p:cNvCxnSpPr>
            <a:stCxn id="75" idx="5"/>
            <a:endCxn id="77" idx="1"/>
          </p:cNvCxnSpPr>
          <p:nvPr/>
        </p:nvCxnSpPr>
        <p:spPr bwMode="auto">
          <a:xfrm rot="16200000" flipH="1">
            <a:off x="5473326" y="15871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>
            <a:stCxn id="76" idx="3"/>
            <a:endCxn id="78" idx="0"/>
          </p:cNvCxnSpPr>
          <p:nvPr/>
        </p:nvCxnSpPr>
        <p:spPr bwMode="auto">
          <a:xfrm rot="5400000">
            <a:off x="1714500" y="33016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>
            <a:stCxn id="76" idx="5"/>
            <a:endCxn id="79" idx="1"/>
          </p:cNvCxnSpPr>
          <p:nvPr/>
        </p:nvCxnSpPr>
        <p:spPr bwMode="auto">
          <a:xfrm rot="16200000" flipH="1">
            <a:off x="2768226" y="3454026"/>
            <a:ext cx="635748" cy="5595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2" name="Straight Arrow Connector 91"/>
          <p:cNvCxnSpPr>
            <a:stCxn id="77" idx="3"/>
            <a:endCxn id="80" idx="0"/>
          </p:cNvCxnSpPr>
          <p:nvPr/>
        </p:nvCxnSpPr>
        <p:spPr bwMode="auto">
          <a:xfrm rot="5400000">
            <a:off x="6400800" y="34921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3" name="Straight Arrow Connector 92"/>
          <p:cNvCxnSpPr>
            <a:stCxn id="79" idx="5"/>
            <a:endCxn id="84" idx="0"/>
          </p:cNvCxnSpPr>
          <p:nvPr/>
        </p:nvCxnSpPr>
        <p:spPr bwMode="auto">
          <a:xfrm rot="16200000" flipH="1">
            <a:off x="3758826" y="4520826"/>
            <a:ext cx="470274" cy="394074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4" name="Straight Arrow Connector 93"/>
          <p:cNvCxnSpPr>
            <a:stCxn id="79" idx="3"/>
            <a:endCxn id="85" idx="0"/>
          </p:cNvCxnSpPr>
          <p:nvPr/>
        </p:nvCxnSpPr>
        <p:spPr bwMode="auto">
          <a:xfrm rot="5400000">
            <a:off x="3009900" y="4597026"/>
            <a:ext cx="470274" cy="241674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5" name="Straight Arrow Connector 94"/>
          <p:cNvCxnSpPr>
            <a:stCxn id="78" idx="5"/>
            <a:endCxn id="86" idx="0"/>
          </p:cNvCxnSpPr>
          <p:nvPr/>
        </p:nvCxnSpPr>
        <p:spPr bwMode="auto">
          <a:xfrm rot="16200000" flipH="1">
            <a:off x="1739526" y="45589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6" name="Straight Arrow Connector 95"/>
          <p:cNvCxnSpPr>
            <a:stCxn id="85" idx="3"/>
            <a:endCxn id="87" idx="0"/>
          </p:cNvCxnSpPr>
          <p:nvPr/>
        </p:nvCxnSpPr>
        <p:spPr bwMode="auto">
          <a:xfrm rot="5400000">
            <a:off x="2514600" y="55495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7" name="Straight Arrow Connector 96"/>
          <p:cNvCxnSpPr>
            <a:stCxn id="80" idx="3"/>
            <a:endCxn id="82" idx="0"/>
          </p:cNvCxnSpPr>
          <p:nvPr/>
        </p:nvCxnSpPr>
        <p:spPr bwMode="auto">
          <a:xfrm rot="5400000">
            <a:off x="5753100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8" name="Straight Arrow Connector 97"/>
          <p:cNvCxnSpPr>
            <a:stCxn id="80" idx="5"/>
            <a:endCxn id="81" idx="0"/>
          </p:cNvCxnSpPr>
          <p:nvPr/>
        </p:nvCxnSpPr>
        <p:spPr bwMode="auto">
          <a:xfrm rot="16200000" flipH="1">
            <a:off x="6730626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9" name="Straight Arrow Connector 98"/>
          <p:cNvCxnSpPr>
            <a:stCxn id="82" idx="5"/>
            <a:endCxn id="83" idx="0"/>
          </p:cNvCxnSpPr>
          <p:nvPr/>
        </p:nvCxnSpPr>
        <p:spPr bwMode="auto">
          <a:xfrm rot="16200000" flipH="1">
            <a:off x="5892426" y="55114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276600" y="48006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&lt;48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101" name="Left Arrow 100"/>
          <p:cNvSpPr/>
          <p:nvPr/>
        </p:nvSpPr>
        <p:spPr bwMode="auto">
          <a:xfrm rot="4915082">
            <a:off x="2971800" y="5715000"/>
            <a:ext cx="533400" cy="381000"/>
          </a:xfrm>
          <a:prstGeom prst="leftArrow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971800" y="6096000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6EA0B0">
                    <a:lumMod val="75000"/>
                  </a:srgbClr>
                </a:solidFill>
                <a:effectLst/>
                <a:uLnTx/>
                <a:uFillTx/>
              </a:rPr>
              <a:t>Has no right Child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75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ar-EG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1371600"/>
            <a:ext cx="152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Insert (48)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114800" y="1905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286000" y="28956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781800" y="2895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2954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276600" y="39624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6172200" y="3962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6934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5410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60198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8862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819400" y="4953000"/>
            <a:ext cx="609600" cy="609600"/>
          </a:xfrm>
          <a:prstGeom prst="ellipse">
            <a:avLst/>
          </a:prstGeom>
          <a:solidFill>
            <a:srgbClr val="6299AA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828800" y="49530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286000" y="59436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42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8" name="Straight Arrow Connector 87"/>
          <p:cNvCxnSpPr>
            <a:stCxn id="75" idx="3"/>
            <a:endCxn id="76" idx="7"/>
          </p:cNvCxnSpPr>
          <p:nvPr/>
        </p:nvCxnSpPr>
        <p:spPr bwMode="auto">
          <a:xfrm rot="5400000">
            <a:off x="3225426" y="20062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9" name="Straight Arrow Connector 88"/>
          <p:cNvCxnSpPr>
            <a:stCxn id="75" idx="5"/>
            <a:endCxn id="77" idx="1"/>
          </p:cNvCxnSpPr>
          <p:nvPr/>
        </p:nvCxnSpPr>
        <p:spPr bwMode="auto">
          <a:xfrm rot="16200000" flipH="1">
            <a:off x="5473326" y="15871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>
            <a:stCxn id="76" idx="3"/>
            <a:endCxn id="78" idx="0"/>
          </p:cNvCxnSpPr>
          <p:nvPr/>
        </p:nvCxnSpPr>
        <p:spPr bwMode="auto">
          <a:xfrm rot="5400000">
            <a:off x="1714500" y="33016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>
            <a:stCxn id="76" idx="5"/>
            <a:endCxn id="79" idx="1"/>
          </p:cNvCxnSpPr>
          <p:nvPr/>
        </p:nvCxnSpPr>
        <p:spPr bwMode="auto">
          <a:xfrm rot="16200000" flipH="1">
            <a:off x="2768226" y="3454026"/>
            <a:ext cx="635748" cy="5595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2" name="Straight Arrow Connector 91"/>
          <p:cNvCxnSpPr>
            <a:stCxn id="77" idx="3"/>
            <a:endCxn id="80" idx="0"/>
          </p:cNvCxnSpPr>
          <p:nvPr/>
        </p:nvCxnSpPr>
        <p:spPr bwMode="auto">
          <a:xfrm rot="5400000">
            <a:off x="6400800" y="34921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3" name="Straight Arrow Connector 92"/>
          <p:cNvCxnSpPr>
            <a:stCxn id="79" idx="5"/>
            <a:endCxn id="84" idx="0"/>
          </p:cNvCxnSpPr>
          <p:nvPr/>
        </p:nvCxnSpPr>
        <p:spPr bwMode="auto">
          <a:xfrm rot="16200000" flipH="1">
            <a:off x="3758826" y="4520826"/>
            <a:ext cx="470274" cy="394074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4" name="Straight Arrow Connector 93"/>
          <p:cNvCxnSpPr>
            <a:stCxn id="79" idx="3"/>
            <a:endCxn id="85" idx="0"/>
          </p:cNvCxnSpPr>
          <p:nvPr/>
        </p:nvCxnSpPr>
        <p:spPr bwMode="auto">
          <a:xfrm rot="5400000">
            <a:off x="3009900" y="4597026"/>
            <a:ext cx="470274" cy="241674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5" name="Straight Arrow Connector 94"/>
          <p:cNvCxnSpPr>
            <a:stCxn id="78" idx="5"/>
            <a:endCxn id="86" idx="0"/>
          </p:cNvCxnSpPr>
          <p:nvPr/>
        </p:nvCxnSpPr>
        <p:spPr bwMode="auto">
          <a:xfrm rot="16200000" flipH="1">
            <a:off x="1739526" y="45589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6" name="Straight Arrow Connector 95"/>
          <p:cNvCxnSpPr>
            <a:stCxn id="85" idx="3"/>
            <a:endCxn id="87" idx="0"/>
          </p:cNvCxnSpPr>
          <p:nvPr/>
        </p:nvCxnSpPr>
        <p:spPr bwMode="auto">
          <a:xfrm rot="5400000">
            <a:off x="2514600" y="55495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7" name="Straight Arrow Connector 96"/>
          <p:cNvCxnSpPr>
            <a:stCxn id="80" idx="3"/>
            <a:endCxn id="82" idx="0"/>
          </p:cNvCxnSpPr>
          <p:nvPr/>
        </p:nvCxnSpPr>
        <p:spPr bwMode="auto">
          <a:xfrm rot="5400000">
            <a:off x="5753100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8" name="Straight Arrow Connector 97"/>
          <p:cNvCxnSpPr>
            <a:stCxn id="80" idx="5"/>
            <a:endCxn id="81" idx="0"/>
          </p:cNvCxnSpPr>
          <p:nvPr/>
        </p:nvCxnSpPr>
        <p:spPr bwMode="auto">
          <a:xfrm rot="16200000" flipH="1">
            <a:off x="6730626" y="44446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9" name="Straight Arrow Connector 98"/>
          <p:cNvCxnSpPr>
            <a:stCxn id="82" idx="5"/>
            <a:endCxn id="83" idx="0"/>
          </p:cNvCxnSpPr>
          <p:nvPr/>
        </p:nvCxnSpPr>
        <p:spPr bwMode="auto">
          <a:xfrm rot="16200000" flipH="1">
            <a:off x="5892426" y="55114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0" name="Oval 99"/>
          <p:cNvSpPr/>
          <p:nvPr/>
        </p:nvSpPr>
        <p:spPr bwMode="auto">
          <a:xfrm>
            <a:off x="3505200" y="5943600"/>
            <a:ext cx="609600" cy="609600"/>
          </a:xfrm>
          <a:prstGeom prst="ellipse">
            <a:avLst/>
          </a:prstGeom>
          <a:solidFill>
            <a:srgbClr val="99FF99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48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01" name="Straight Arrow Connector 100"/>
          <p:cNvCxnSpPr>
            <a:stCxn id="85" idx="5"/>
            <a:endCxn id="100" idx="0"/>
          </p:cNvCxnSpPr>
          <p:nvPr/>
        </p:nvCxnSpPr>
        <p:spPr bwMode="auto">
          <a:xfrm rot="16200000" flipH="1">
            <a:off x="3339726" y="5473326"/>
            <a:ext cx="470274" cy="4702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3200400" y="5715000"/>
            <a:ext cx="1143000" cy="914400"/>
          </a:xfrm>
          <a:prstGeom prst="rect">
            <a:avLst/>
          </a:prstGeom>
          <a:noFill/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800" dirty="0" smtClean="0"/>
              <a:t>Draw the Binary Search Tree resulting from inserting the following values in the same order:</a:t>
            </a:r>
          </a:p>
          <a:p>
            <a:endParaRPr lang="en-US" sz="2800" dirty="0" smtClean="0"/>
          </a:p>
          <a:p>
            <a:pPr lvl="1">
              <a:buNone/>
            </a:pPr>
            <a:r>
              <a:rPr lang="en-US" dirty="0" smtClean="0"/>
              <a:t>		100, 200, 90, 150, 125, 88, 99, 210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ar-EG" dirty="0"/>
          </a:p>
        </p:txBody>
      </p:sp>
      <p:sp>
        <p:nvSpPr>
          <p:cNvPr id="62" name="Oval 61"/>
          <p:cNvSpPr/>
          <p:nvPr/>
        </p:nvSpPr>
        <p:spPr bwMode="auto">
          <a:xfrm>
            <a:off x="3200400" y="1905000"/>
            <a:ext cx="762000" cy="762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100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1371600" y="2895600"/>
            <a:ext cx="762000" cy="7620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90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5867400" y="2895600"/>
            <a:ext cx="762000" cy="762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81000" y="3962400"/>
            <a:ext cx="762000" cy="762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88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2362200" y="3962400"/>
            <a:ext cx="762000" cy="7620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99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5334000" y="3962400"/>
            <a:ext cx="762000" cy="762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150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70" name="Straight Arrow Connector 69"/>
          <p:cNvCxnSpPr>
            <a:stCxn id="62" idx="3"/>
            <a:endCxn id="63" idx="7"/>
          </p:cNvCxnSpPr>
          <p:nvPr/>
        </p:nvCxnSpPr>
        <p:spPr bwMode="auto">
          <a:xfrm flipH="1">
            <a:off x="2022008" y="2555408"/>
            <a:ext cx="1289984" cy="45178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2" name="Straight Arrow Connector 71"/>
          <p:cNvCxnSpPr>
            <a:stCxn id="62" idx="5"/>
            <a:endCxn id="64" idx="1"/>
          </p:cNvCxnSpPr>
          <p:nvPr/>
        </p:nvCxnSpPr>
        <p:spPr bwMode="auto">
          <a:xfrm>
            <a:off x="3850808" y="2555408"/>
            <a:ext cx="2128184" cy="45178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3" name="Straight Arrow Connector 72"/>
          <p:cNvCxnSpPr>
            <a:stCxn id="63" idx="3"/>
            <a:endCxn id="65" idx="0"/>
          </p:cNvCxnSpPr>
          <p:nvPr/>
        </p:nvCxnSpPr>
        <p:spPr bwMode="auto">
          <a:xfrm flipH="1">
            <a:off x="762000" y="3546008"/>
            <a:ext cx="721192" cy="416392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4" name="Straight Arrow Connector 73"/>
          <p:cNvCxnSpPr>
            <a:stCxn id="63" idx="5"/>
            <a:endCxn id="68" idx="1"/>
          </p:cNvCxnSpPr>
          <p:nvPr/>
        </p:nvCxnSpPr>
        <p:spPr bwMode="auto">
          <a:xfrm>
            <a:off x="2022008" y="3546008"/>
            <a:ext cx="451784" cy="527984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5" name="Straight Arrow Connector 74"/>
          <p:cNvCxnSpPr>
            <a:stCxn id="64" idx="3"/>
            <a:endCxn id="69" idx="0"/>
          </p:cNvCxnSpPr>
          <p:nvPr/>
        </p:nvCxnSpPr>
        <p:spPr bwMode="auto">
          <a:xfrm flipH="1">
            <a:off x="5715000" y="3546008"/>
            <a:ext cx="263992" cy="416392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6" name="Straight Arrow Connector 75"/>
          <p:cNvCxnSpPr>
            <a:stCxn id="69" idx="3"/>
            <a:endCxn id="79" idx="0"/>
          </p:cNvCxnSpPr>
          <p:nvPr/>
        </p:nvCxnSpPr>
        <p:spPr bwMode="auto">
          <a:xfrm flipH="1">
            <a:off x="5105400" y="4612808"/>
            <a:ext cx="340192" cy="416392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6553200" y="3962400"/>
            <a:ext cx="762000" cy="762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78" name="Straight Arrow Connector 77"/>
          <p:cNvCxnSpPr>
            <a:stCxn id="64" idx="5"/>
            <a:endCxn id="77" idx="0"/>
          </p:cNvCxnSpPr>
          <p:nvPr/>
        </p:nvCxnSpPr>
        <p:spPr bwMode="auto">
          <a:xfrm>
            <a:off x="6517808" y="3546008"/>
            <a:ext cx="416392" cy="416392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4724400" y="5029200"/>
            <a:ext cx="762000" cy="762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Operations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Contains(value):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returns true if “value” exists in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Insert(value): </a:t>
            </a:r>
            <a:r>
              <a:rPr lang="en-US" sz="2800" dirty="0" smtClean="0"/>
              <a:t>adds a value to the tree.</a:t>
            </a:r>
          </a:p>
          <a:p>
            <a:pPr marL="225425" indent="-225425"/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Traverse:</a:t>
            </a:r>
            <a:r>
              <a:rPr lang="en-US" sz="2800" u="sng" dirty="0" smtClean="0"/>
              <a:t> (display)  displays all nodes in the tree.</a:t>
            </a:r>
          </a:p>
          <a:p>
            <a:pPr marL="225425" indent="-225425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Remove(value): </a:t>
            </a:r>
            <a:r>
              <a:rPr lang="en-US" sz="2800" dirty="0" smtClean="0"/>
              <a:t>deletes a node from the tree.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Linear vs. Non-Linear Data Structures</a:t>
            </a:r>
            <a:endParaRPr lang="ar-EG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2133600"/>
          <a:ext cx="7315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Traversal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tree traversal is a specific order in which to trace the nodes of a tree.</a:t>
            </a:r>
          </a:p>
          <a:p>
            <a:r>
              <a:rPr lang="en-US" sz="2800" dirty="0" smtClean="0"/>
              <a:t>There are 3 common methods: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In-order: </a:t>
            </a:r>
            <a:r>
              <a:rPr lang="en-US" dirty="0" smtClean="0"/>
              <a:t>left, root, right.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Pre-order:</a:t>
            </a:r>
            <a:r>
              <a:rPr lang="en-US" dirty="0" smtClean="0"/>
              <a:t> root, left, right.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Post-order:</a:t>
            </a:r>
            <a:r>
              <a:rPr lang="en-US" dirty="0" smtClean="0"/>
              <a:t> left, right, root.</a:t>
            </a:r>
            <a:endParaRPr lang="ar-EG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1. In-order Traversal</a:t>
            </a:r>
          </a:p>
        </p:txBody>
      </p:sp>
      <p:sp>
        <p:nvSpPr>
          <p:cNvPr id="86" name="Oval 85"/>
          <p:cNvSpPr/>
          <p:nvPr/>
        </p:nvSpPr>
        <p:spPr bwMode="auto">
          <a:xfrm>
            <a:off x="3733800" y="14478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905000" y="24384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6400800" y="2438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9144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28956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7912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65532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50292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35052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4384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14478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97" name="Straight Arrow Connector 96"/>
          <p:cNvCxnSpPr>
            <a:stCxn id="86" idx="3"/>
            <a:endCxn id="87" idx="7"/>
          </p:cNvCxnSpPr>
          <p:nvPr/>
        </p:nvCxnSpPr>
        <p:spPr bwMode="auto">
          <a:xfrm rot="5400000">
            <a:off x="2844426" y="15490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8" name="Straight Arrow Connector 97"/>
          <p:cNvCxnSpPr>
            <a:stCxn id="86" idx="5"/>
            <a:endCxn id="88" idx="1"/>
          </p:cNvCxnSpPr>
          <p:nvPr/>
        </p:nvCxnSpPr>
        <p:spPr bwMode="auto">
          <a:xfrm rot="16200000" flipH="1">
            <a:off x="5092326" y="11299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9" name="Straight Arrow Connector 98"/>
          <p:cNvCxnSpPr>
            <a:stCxn id="87" idx="3"/>
            <a:endCxn id="89" idx="0"/>
          </p:cNvCxnSpPr>
          <p:nvPr/>
        </p:nvCxnSpPr>
        <p:spPr bwMode="auto">
          <a:xfrm rot="5400000">
            <a:off x="1333500" y="28444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0" name="Straight Arrow Connector 99"/>
          <p:cNvCxnSpPr>
            <a:stCxn id="87" idx="5"/>
            <a:endCxn id="90" idx="1"/>
          </p:cNvCxnSpPr>
          <p:nvPr/>
        </p:nvCxnSpPr>
        <p:spPr bwMode="auto">
          <a:xfrm rot="16200000" flipH="1">
            <a:off x="2387226" y="2996826"/>
            <a:ext cx="635748" cy="5595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1" name="Straight Arrow Connector 100"/>
          <p:cNvCxnSpPr>
            <a:stCxn id="88" idx="3"/>
            <a:endCxn id="91" idx="0"/>
          </p:cNvCxnSpPr>
          <p:nvPr/>
        </p:nvCxnSpPr>
        <p:spPr bwMode="auto">
          <a:xfrm rot="5400000">
            <a:off x="6019800" y="30349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2" name="Straight Arrow Connector 101"/>
          <p:cNvCxnSpPr>
            <a:stCxn id="90" idx="5"/>
            <a:endCxn id="94" idx="0"/>
          </p:cNvCxnSpPr>
          <p:nvPr/>
        </p:nvCxnSpPr>
        <p:spPr bwMode="auto">
          <a:xfrm rot="16200000" flipH="1">
            <a:off x="3377826" y="40636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3" name="Straight Arrow Connector 102"/>
          <p:cNvCxnSpPr>
            <a:stCxn id="90" idx="3"/>
            <a:endCxn id="95" idx="0"/>
          </p:cNvCxnSpPr>
          <p:nvPr/>
        </p:nvCxnSpPr>
        <p:spPr bwMode="auto">
          <a:xfrm rot="5400000">
            <a:off x="2628900" y="41398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4" name="Straight Arrow Connector 103"/>
          <p:cNvCxnSpPr>
            <a:stCxn id="89" idx="5"/>
            <a:endCxn id="96" idx="0"/>
          </p:cNvCxnSpPr>
          <p:nvPr/>
        </p:nvCxnSpPr>
        <p:spPr bwMode="auto">
          <a:xfrm rot="16200000" flipH="1">
            <a:off x="1358526" y="41017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5" name="Straight Arrow Connector 104"/>
          <p:cNvCxnSpPr>
            <a:stCxn id="91" idx="3"/>
            <a:endCxn id="93" idx="0"/>
          </p:cNvCxnSpPr>
          <p:nvPr/>
        </p:nvCxnSpPr>
        <p:spPr bwMode="auto">
          <a:xfrm rot="5400000">
            <a:off x="5372100" y="39874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6" name="Straight Arrow Connector 105"/>
          <p:cNvCxnSpPr>
            <a:stCxn id="91" idx="5"/>
            <a:endCxn id="92" idx="0"/>
          </p:cNvCxnSpPr>
          <p:nvPr/>
        </p:nvCxnSpPr>
        <p:spPr bwMode="auto">
          <a:xfrm rot="16200000" flipH="1">
            <a:off x="6349626" y="39874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228600" y="5349240"/>
            <a:ext cx="7848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In-order traversal gives: 16, 25, 41, 46, 53, 55, 63, 64, 65, 70, 74.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For a Binary Search Tree, it prints out a sorted list. </a:t>
            </a:r>
            <a:endParaRPr kumimoji="0" lang="ar-EG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3400" y="35052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43000" y="44958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00200" y="25146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286000" y="42672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124200" y="31242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962400" y="41910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419600" y="14478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953000" y="41910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400800" y="35814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162800" y="4419600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934200" y="2286000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2. Pre-order Traversal</a:t>
            </a:r>
          </a:p>
        </p:txBody>
      </p:sp>
      <p:sp>
        <p:nvSpPr>
          <p:cNvPr id="86" name="Oval 85"/>
          <p:cNvSpPr/>
          <p:nvPr/>
        </p:nvSpPr>
        <p:spPr bwMode="auto">
          <a:xfrm>
            <a:off x="3733800" y="14478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1905000" y="24384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6400800" y="2438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9144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28956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7912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65532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50292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35052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24384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14478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97" name="Straight Arrow Connector 96"/>
          <p:cNvCxnSpPr>
            <a:stCxn id="86" idx="3"/>
            <a:endCxn id="87" idx="7"/>
          </p:cNvCxnSpPr>
          <p:nvPr/>
        </p:nvCxnSpPr>
        <p:spPr bwMode="auto">
          <a:xfrm rot="5400000">
            <a:off x="2844426" y="15490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8" name="Straight Arrow Connector 97"/>
          <p:cNvCxnSpPr>
            <a:stCxn id="86" idx="5"/>
            <a:endCxn id="88" idx="1"/>
          </p:cNvCxnSpPr>
          <p:nvPr/>
        </p:nvCxnSpPr>
        <p:spPr bwMode="auto">
          <a:xfrm rot="16200000" flipH="1">
            <a:off x="5092326" y="11299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9" name="Straight Arrow Connector 98"/>
          <p:cNvCxnSpPr>
            <a:stCxn id="87" idx="3"/>
            <a:endCxn id="89" idx="0"/>
          </p:cNvCxnSpPr>
          <p:nvPr/>
        </p:nvCxnSpPr>
        <p:spPr bwMode="auto">
          <a:xfrm rot="5400000">
            <a:off x="1333500" y="28444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0" name="Straight Arrow Connector 99"/>
          <p:cNvCxnSpPr>
            <a:stCxn id="87" idx="5"/>
            <a:endCxn id="90" idx="1"/>
          </p:cNvCxnSpPr>
          <p:nvPr/>
        </p:nvCxnSpPr>
        <p:spPr bwMode="auto">
          <a:xfrm rot="16200000" flipH="1">
            <a:off x="2387226" y="2996826"/>
            <a:ext cx="635748" cy="5595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1" name="Straight Arrow Connector 100"/>
          <p:cNvCxnSpPr>
            <a:stCxn id="88" idx="3"/>
            <a:endCxn id="91" idx="0"/>
          </p:cNvCxnSpPr>
          <p:nvPr/>
        </p:nvCxnSpPr>
        <p:spPr bwMode="auto">
          <a:xfrm rot="5400000">
            <a:off x="6019800" y="30349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2" name="Straight Arrow Connector 101"/>
          <p:cNvCxnSpPr>
            <a:stCxn id="90" idx="5"/>
            <a:endCxn id="94" idx="0"/>
          </p:cNvCxnSpPr>
          <p:nvPr/>
        </p:nvCxnSpPr>
        <p:spPr bwMode="auto">
          <a:xfrm rot="16200000" flipH="1">
            <a:off x="3377826" y="40636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3" name="Straight Arrow Connector 102"/>
          <p:cNvCxnSpPr>
            <a:stCxn id="90" idx="3"/>
            <a:endCxn id="95" idx="0"/>
          </p:cNvCxnSpPr>
          <p:nvPr/>
        </p:nvCxnSpPr>
        <p:spPr bwMode="auto">
          <a:xfrm rot="5400000">
            <a:off x="2628900" y="41398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4" name="Straight Arrow Connector 103"/>
          <p:cNvCxnSpPr>
            <a:stCxn id="89" idx="5"/>
            <a:endCxn id="96" idx="0"/>
          </p:cNvCxnSpPr>
          <p:nvPr/>
        </p:nvCxnSpPr>
        <p:spPr bwMode="auto">
          <a:xfrm rot="16200000" flipH="1">
            <a:off x="1358526" y="41017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5" name="Straight Arrow Connector 104"/>
          <p:cNvCxnSpPr>
            <a:stCxn id="91" idx="3"/>
            <a:endCxn id="93" idx="0"/>
          </p:cNvCxnSpPr>
          <p:nvPr/>
        </p:nvCxnSpPr>
        <p:spPr bwMode="auto">
          <a:xfrm rot="5400000">
            <a:off x="5372100" y="39874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6" name="Straight Arrow Connector 105"/>
          <p:cNvCxnSpPr>
            <a:stCxn id="91" idx="5"/>
            <a:endCxn id="92" idx="0"/>
          </p:cNvCxnSpPr>
          <p:nvPr/>
        </p:nvCxnSpPr>
        <p:spPr bwMode="auto">
          <a:xfrm rot="16200000" flipH="1">
            <a:off x="6349626" y="39874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228600" y="5349240"/>
            <a:ext cx="7848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Pre-order traversal gives: 63, 41, 16, 25, 53, 46, 55, 74, 65, 64, 70.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Useful for displaying folders and subfolders.</a:t>
            </a:r>
            <a:endParaRPr kumimoji="0" lang="ar-EG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419600" y="14478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676400" y="22860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9600" y="33528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2600" y="41910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124200" y="31242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362200" y="42672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886200" y="41910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934200" y="21336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400800" y="35814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724400" y="4267200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934200" y="4267200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3. Post-order Traversal??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3124200" y="14478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295400" y="24384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5791200" y="2438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3048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22860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1816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59436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44196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8956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8288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8382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66" name="Straight Arrow Connector 65"/>
          <p:cNvCxnSpPr>
            <a:stCxn id="54" idx="3"/>
            <a:endCxn id="56" idx="7"/>
          </p:cNvCxnSpPr>
          <p:nvPr/>
        </p:nvCxnSpPr>
        <p:spPr bwMode="auto">
          <a:xfrm rot="5400000">
            <a:off x="2234826" y="15490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7" name="Straight Arrow Connector 66"/>
          <p:cNvCxnSpPr>
            <a:stCxn id="54" idx="5"/>
            <a:endCxn id="57" idx="1"/>
          </p:cNvCxnSpPr>
          <p:nvPr/>
        </p:nvCxnSpPr>
        <p:spPr bwMode="auto">
          <a:xfrm rot="16200000" flipH="1">
            <a:off x="4482726" y="11299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8" name="Straight Arrow Connector 67"/>
          <p:cNvCxnSpPr>
            <a:stCxn id="56" idx="3"/>
            <a:endCxn id="58" idx="0"/>
          </p:cNvCxnSpPr>
          <p:nvPr/>
        </p:nvCxnSpPr>
        <p:spPr bwMode="auto">
          <a:xfrm rot="5400000">
            <a:off x="723900" y="28444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69" name="Straight Arrow Connector 68"/>
          <p:cNvCxnSpPr>
            <a:stCxn id="56" idx="5"/>
            <a:endCxn id="59" idx="1"/>
          </p:cNvCxnSpPr>
          <p:nvPr/>
        </p:nvCxnSpPr>
        <p:spPr bwMode="auto">
          <a:xfrm rot="16200000" flipH="1">
            <a:off x="1777626" y="2996826"/>
            <a:ext cx="635748" cy="5595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0" name="Straight Arrow Connector 69"/>
          <p:cNvCxnSpPr>
            <a:stCxn id="57" idx="3"/>
            <a:endCxn id="60" idx="0"/>
          </p:cNvCxnSpPr>
          <p:nvPr/>
        </p:nvCxnSpPr>
        <p:spPr bwMode="auto">
          <a:xfrm rot="5400000">
            <a:off x="5410200" y="30349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1" name="Straight Arrow Connector 70"/>
          <p:cNvCxnSpPr>
            <a:stCxn id="59" idx="5"/>
            <a:endCxn id="63" idx="0"/>
          </p:cNvCxnSpPr>
          <p:nvPr/>
        </p:nvCxnSpPr>
        <p:spPr bwMode="auto">
          <a:xfrm rot="16200000" flipH="1">
            <a:off x="2768226" y="40636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2" name="Straight Arrow Connector 71"/>
          <p:cNvCxnSpPr>
            <a:stCxn id="59" idx="3"/>
            <a:endCxn id="64" idx="0"/>
          </p:cNvCxnSpPr>
          <p:nvPr/>
        </p:nvCxnSpPr>
        <p:spPr bwMode="auto">
          <a:xfrm rot="5400000">
            <a:off x="2019300" y="41398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3" name="Straight Arrow Connector 72"/>
          <p:cNvCxnSpPr>
            <a:stCxn id="58" idx="5"/>
            <a:endCxn id="65" idx="0"/>
          </p:cNvCxnSpPr>
          <p:nvPr/>
        </p:nvCxnSpPr>
        <p:spPr bwMode="auto">
          <a:xfrm rot="16200000" flipH="1">
            <a:off x="748926" y="41017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4" name="Straight Arrow Connector 73"/>
          <p:cNvCxnSpPr>
            <a:stCxn id="60" idx="3"/>
            <a:endCxn id="62" idx="0"/>
          </p:cNvCxnSpPr>
          <p:nvPr/>
        </p:nvCxnSpPr>
        <p:spPr bwMode="auto">
          <a:xfrm rot="5400000">
            <a:off x="4762500" y="39874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5" name="Straight Arrow Connector 74"/>
          <p:cNvCxnSpPr>
            <a:stCxn id="60" idx="5"/>
            <a:endCxn id="61" idx="0"/>
          </p:cNvCxnSpPr>
          <p:nvPr/>
        </p:nvCxnSpPr>
        <p:spPr bwMode="auto">
          <a:xfrm rot="16200000" flipH="1">
            <a:off x="5740026" y="39874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3. Post-order Traversal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124200" y="14478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295400" y="2438400"/>
            <a:ext cx="609600" cy="6096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41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5791200" y="24384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3048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860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53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5181600" y="35052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9436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70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44196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64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28956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55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18288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46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838200" y="4495800"/>
            <a:ext cx="609600" cy="609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25</a:t>
            </a:r>
            <a:endParaRPr kumimoji="0" lang="ar-EG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96" name="Straight Arrow Connector 95"/>
          <p:cNvCxnSpPr>
            <a:stCxn id="85" idx="3"/>
            <a:endCxn id="86" idx="7"/>
          </p:cNvCxnSpPr>
          <p:nvPr/>
        </p:nvCxnSpPr>
        <p:spPr bwMode="auto">
          <a:xfrm rot="5400000">
            <a:off x="2234826" y="1549026"/>
            <a:ext cx="559548" cy="13977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7" name="Straight Arrow Connector 96"/>
          <p:cNvCxnSpPr>
            <a:stCxn id="85" idx="5"/>
            <a:endCxn id="87" idx="1"/>
          </p:cNvCxnSpPr>
          <p:nvPr/>
        </p:nvCxnSpPr>
        <p:spPr bwMode="auto">
          <a:xfrm rot="16200000" flipH="1">
            <a:off x="4482726" y="1129926"/>
            <a:ext cx="559548" cy="2235948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8" name="Straight Arrow Connector 97"/>
          <p:cNvCxnSpPr>
            <a:stCxn id="86" idx="3"/>
            <a:endCxn id="88" idx="0"/>
          </p:cNvCxnSpPr>
          <p:nvPr/>
        </p:nvCxnSpPr>
        <p:spPr bwMode="auto">
          <a:xfrm rot="5400000">
            <a:off x="723900" y="2844426"/>
            <a:ext cx="546474" cy="775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9" name="Straight Arrow Connector 98"/>
          <p:cNvCxnSpPr>
            <a:stCxn id="86" idx="5"/>
            <a:endCxn id="89" idx="1"/>
          </p:cNvCxnSpPr>
          <p:nvPr/>
        </p:nvCxnSpPr>
        <p:spPr bwMode="auto">
          <a:xfrm rot="16200000" flipH="1">
            <a:off x="1777626" y="2996826"/>
            <a:ext cx="635748" cy="559548"/>
          </a:xfrm>
          <a:prstGeom prst="straightConnector1">
            <a:avLst/>
          </a:prstGeom>
          <a:solidFill>
            <a:srgbClr val="6EA0B0"/>
          </a:solidFill>
          <a:ln w="19050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0" name="Straight Arrow Connector 99"/>
          <p:cNvCxnSpPr>
            <a:stCxn id="87" idx="3"/>
            <a:endCxn id="90" idx="0"/>
          </p:cNvCxnSpPr>
          <p:nvPr/>
        </p:nvCxnSpPr>
        <p:spPr bwMode="auto">
          <a:xfrm rot="5400000">
            <a:off x="5410200" y="3034926"/>
            <a:ext cx="5464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1" name="Straight Arrow Connector 100"/>
          <p:cNvCxnSpPr>
            <a:stCxn id="89" idx="5"/>
            <a:endCxn id="93" idx="0"/>
          </p:cNvCxnSpPr>
          <p:nvPr/>
        </p:nvCxnSpPr>
        <p:spPr bwMode="auto">
          <a:xfrm rot="16200000" flipH="1">
            <a:off x="2768226" y="4063626"/>
            <a:ext cx="470274" cy="3940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2" name="Straight Arrow Connector 101"/>
          <p:cNvCxnSpPr>
            <a:stCxn id="89" idx="3"/>
            <a:endCxn id="94" idx="0"/>
          </p:cNvCxnSpPr>
          <p:nvPr/>
        </p:nvCxnSpPr>
        <p:spPr bwMode="auto">
          <a:xfrm rot="5400000">
            <a:off x="2019300" y="4139826"/>
            <a:ext cx="470274" cy="2416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3" name="Straight Arrow Connector 102"/>
          <p:cNvCxnSpPr>
            <a:stCxn id="88" idx="5"/>
            <a:endCxn id="95" idx="0"/>
          </p:cNvCxnSpPr>
          <p:nvPr/>
        </p:nvCxnSpPr>
        <p:spPr bwMode="auto">
          <a:xfrm rot="16200000" flipH="1">
            <a:off x="748926" y="4101726"/>
            <a:ext cx="470274" cy="3178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4" name="Straight Arrow Connector 103"/>
          <p:cNvCxnSpPr>
            <a:stCxn id="90" idx="3"/>
            <a:endCxn id="92" idx="0"/>
          </p:cNvCxnSpPr>
          <p:nvPr/>
        </p:nvCxnSpPr>
        <p:spPr bwMode="auto">
          <a:xfrm rot="5400000">
            <a:off x="4762500" y="39874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5" name="Straight Arrow Connector 104"/>
          <p:cNvCxnSpPr>
            <a:stCxn id="90" idx="5"/>
            <a:endCxn id="91" idx="0"/>
          </p:cNvCxnSpPr>
          <p:nvPr/>
        </p:nvCxnSpPr>
        <p:spPr bwMode="auto">
          <a:xfrm rot="16200000" flipH="1">
            <a:off x="5740026" y="3987426"/>
            <a:ext cx="470274" cy="546474"/>
          </a:xfrm>
          <a:prstGeom prst="straightConnector1">
            <a:avLst/>
          </a:prstGeom>
          <a:solidFill>
            <a:srgbClr val="6EA0B0"/>
          </a:solidFill>
          <a:ln w="15875" cap="flat" cmpd="sng" algn="ctr">
            <a:solidFill>
              <a:srgbClr val="D4D2D0">
                <a:lumMod val="1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533400" y="43434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0" y="34290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52600" y="42672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276600" y="42672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14600" y="31242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143000" y="22098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43400" y="41910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477000" y="43434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791200" y="3581400"/>
            <a:ext cx="304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172200" y="2057400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733800" y="1447800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04800" y="5577840"/>
            <a:ext cx="7848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Post-order traversal gives: 25, 16, 46, 55, 53, 41, 64, 70, 65, 74, 63.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Resources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800" dirty="0" smtClean="0"/>
              <a:t>Lecture Notes.</a:t>
            </a:r>
          </a:p>
          <a:p>
            <a:pPr marL="225425" indent="-225425"/>
            <a:r>
              <a:rPr lang="en-US" sz="2800" dirty="0" smtClean="0"/>
              <a:t>Lecture Code.</a:t>
            </a:r>
          </a:p>
          <a:p>
            <a:pPr marL="225425" indent="-225425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Text Book: </a:t>
            </a:r>
          </a:p>
          <a:p>
            <a:pPr lvl="1"/>
            <a:r>
              <a:rPr lang="en-US" dirty="0" smtClean="0"/>
              <a:t>Chapter 4: 4.1, 4.2, 4.3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88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 You</a:t>
            </a:r>
            <a:endParaRPr lang="ar-EG" sz="8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Trees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C:\Users\Fatma\Desktop\Ontolog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25" y="4639247"/>
            <a:ext cx="2479675" cy="1785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ar-EG" dirty="0"/>
          </a:p>
        </p:txBody>
      </p:sp>
      <p:pic>
        <p:nvPicPr>
          <p:cNvPr id="1026" name="Picture 2" descr="C:\Users\Wedad\Desktop\tree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1981200"/>
            <a:ext cx="5738811" cy="4319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419600" y="2114490"/>
            <a:ext cx="1371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Root</a:t>
            </a:r>
            <a:endParaRPr lang="ar-EG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3733800" y="2286000"/>
            <a:ext cx="609600" cy="76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477000" y="2667000"/>
            <a:ext cx="1371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Parent</a:t>
            </a:r>
            <a:endParaRPr lang="ar-EG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 bwMode="auto">
          <a:xfrm rot="10800000" flipV="1">
            <a:off x="5791200" y="2867054"/>
            <a:ext cx="685800" cy="48574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0800000" flipV="1">
            <a:off x="6172200" y="4267199"/>
            <a:ext cx="533400" cy="33334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629400" y="4019490"/>
            <a:ext cx="1371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Child</a:t>
            </a:r>
            <a:endParaRPr lang="ar-EG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Curved Left Arrow 16"/>
          <p:cNvSpPr/>
          <p:nvPr/>
        </p:nvSpPr>
        <p:spPr bwMode="auto">
          <a:xfrm rot="7091718" flipH="1">
            <a:off x="6434878" y="2813333"/>
            <a:ext cx="418929" cy="1375140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5562600"/>
            <a:ext cx="1371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Siblings</a:t>
            </a:r>
            <a:endParaRPr lang="ar-EG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 bwMode="auto">
          <a:xfrm rot="16200000" flipV="1">
            <a:off x="2590800" y="5181600"/>
            <a:ext cx="457200" cy="3048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2" name="Straight Arrow Connector 21"/>
          <p:cNvCxnSpPr>
            <a:stCxn id="18" idx="0"/>
          </p:cNvCxnSpPr>
          <p:nvPr/>
        </p:nvCxnSpPr>
        <p:spPr bwMode="auto">
          <a:xfrm rot="5400000" flipH="1" flipV="1">
            <a:off x="2895600" y="5181600"/>
            <a:ext cx="457200" cy="3048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324600" y="5791200"/>
            <a:ext cx="1600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Leaf Nodes</a:t>
            </a:r>
            <a:endParaRPr lang="ar-EG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 bwMode="auto">
          <a:xfrm rot="10800000">
            <a:off x="4495800" y="5867401"/>
            <a:ext cx="1828800" cy="12385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0" name="Straight Arrow Connector 29"/>
          <p:cNvCxnSpPr>
            <a:stCxn id="25" idx="0"/>
          </p:cNvCxnSpPr>
          <p:nvPr/>
        </p:nvCxnSpPr>
        <p:spPr bwMode="auto">
          <a:xfrm rot="16200000" flipV="1">
            <a:off x="6153150" y="4819650"/>
            <a:ext cx="685800" cy="12573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0" name="Straight Arrow Connector 19"/>
          <p:cNvCxnSpPr>
            <a:stCxn id="18" idx="0"/>
          </p:cNvCxnSpPr>
          <p:nvPr/>
        </p:nvCxnSpPr>
        <p:spPr bwMode="auto">
          <a:xfrm rot="5400000" flipH="1" flipV="1">
            <a:off x="3162300" y="4838700"/>
            <a:ext cx="533400" cy="9144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ar-EG" dirty="0"/>
          </a:p>
        </p:txBody>
      </p:sp>
      <p:pic>
        <p:nvPicPr>
          <p:cNvPr id="1026" name="Picture 2" descr="C:\Users\Wedad\Desktop\tree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1981200"/>
            <a:ext cx="5738811" cy="4319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6019800" y="5562600"/>
            <a:ext cx="1371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Subtree</a:t>
            </a:r>
            <a:endParaRPr lang="ar-EG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 bwMode="auto">
          <a:xfrm rot="10800000">
            <a:off x="5638800" y="5410201"/>
            <a:ext cx="381000" cy="35245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215640" y="3124200"/>
            <a:ext cx="2362200" cy="31242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600200"/>
            <a:ext cx="8229600" cy="3600400"/>
          </a:xfrm>
        </p:spPr>
        <p:txBody>
          <a:bodyPr>
            <a:normAutofit/>
          </a:bodyPr>
          <a:lstStyle/>
          <a:p>
            <a:pPr marL="165100" indent="-165100"/>
            <a:r>
              <a:rPr lang="en-US" sz="2400" dirty="0" smtClean="0"/>
              <a:t>A binary tree is a tree in which no node can have more than two children.</a:t>
            </a:r>
            <a:endParaRPr lang="ar-EG" sz="2400" dirty="0" smtClean="0"/>
          </a:p>
          <a:p>
            <a:endParaRPr lang="en-US" sz="2400" dirty="0"/>
          </a:p>
        </p:txBody>
      </p:sp>
      <p:pic>
        <p:nvPicPr>
          <p:cNvPr id="2050" name="Picture 2" descr="C:\Users\Wedad\Desktop\CompleteBin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43200"/>
            <a:ext cx="4800600" cy="36951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0686"/>
            <a:ext cx="7315200" cy="1069514"/>
          </a:xfrm>
        </p:spPr>
        <p:txBody>
          <a:bodyPr/>
          <a:lstStyle/>
          <a:p>
            <a:r>
              <a:rPr lang="en-US" dirty="0" smtClean="0"/>
              <a:t>Application: Expression Tree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352"/>
            <a:ext cx="8229600" cy="460648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For the expression: (a*</a:t>
            </a:r>
            <a:r>
              <a:rPr lang="en-US" sz="2800" dirty="0" err="1" smtClean="0">
                <a:solidFill>
                  <a:schemeClr val="tx1"/>
                </a:solidFill>
              </a:rPr>
              <a:t>b+c</a:t>
            </a:r>
            <a:r>
              <a:rPr lang="en-US" sz="2800" dirty="0" smtClean="0">
                <a:solidFill>
                  <a:schemeClr val="tx1"/>
                </a:solidFill>
              </a:rPr>
              <a:t>*d) + (e*f*g) </a:t>
            </a:r>
            <a:endParaRPr lang="ar-EG" sz="2800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Wedad\Desktop\Figure3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1925" y="2743200"/>
            <a:ext cx="6332300" cy="381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846320" y="2971800"/>
            <a:ext cx="381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+</a:t>
            </a:r>
            <a:endParaRPr lang="ar-EG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69920" y="3943290"/>
            <a:ext cx="381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+</a:t>
            </a:r>
            <a:endParaRPr lang="ar-EG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22120" y="5848290"/>
            <a:ext cx="381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a</a:t>
            </a:r>
            <a:endParaRPr lang="ar-EG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60320" y="5836920"/>
            <a:ext cx="381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b</a:t>
            </a:r>
            <a:endParaRPr lang="ar-EG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35680" y="5821680"/>
            <a:ext cx="381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</a:t>
            </a:r>
            <a:endParaRPr lang="ar-EG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5836920"/>
            <a:ext cx="381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d</a:t>
            </a:r>
            <a:endParaRPr lang="ar-EG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32120" y="5806440"/>
            <a:ext cx="381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e</a:t>
            </a:r>
            <a:endParaRPr lang="ar-EG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16040" y="5821680"/>
            <a:ext cx="381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f</a:t>
            </a:r>
            <a:endParaRPr lang="ar-EG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147560" y="4907280"/>
            <a:ext cx="381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g</a:t>
            </a:r>
            <a:endParaRPr lang="ar-EG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4876800"/>
            <a:ext cx="228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*</a:t>
            </a:r>
            <a:endParaRPr lang="ar-EG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407170" y="4830580"/>
            <a:ext cx="228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*</a:t>
            </a:r>
            <a:endParaRPr lang="ar-EG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66020" y="4845570"/>
            <a:ext cx="228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*</a:t>
            </a:r>
            <a:endParaRPr lang="ar-EG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3871210"/>
            <a:ext cx="228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*</a:t>
            </a:r>
            <a:endParaRPr lang="ar-EG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 eaLnBrk="0" latinLnBrk="0" hangingPunct="0">
              <a:lnSpc>
                <a:spcPct val="80000"/>
              </a:lnSpc>
            </a:pPr>
            <a:r>
              <a:rPr 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Binary Search Trees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C:\Users\Fatma\Desktop\Ontolog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25" y="4639247"/>
            <a:ext cx="2479675" cy="1785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4557</TotalTime>
  <Words>905</Words>
  <Application>Microsoft Office PowerPoint</Application>
  <PresentationFormat>On-screen Show (4:3)</PresentationFormat>
  <Paragraphs>371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Custom Design</vt:lpstr>
      <vt:lpstr>Slide 1</vt:lpstr>
      <vt:lpstr>Course Contents</vt:lpstr>
      <vt:lpstr>Linear vs. Non-Linear Data Structures</vt:lpstr>
      <vt:lpstr>Slide 4</vt:lpstr>
      <vt:lpstr>Trees</vt:lpstr>
      <vt:lpstr>Trees</vt:lpstr>
      <vt:lpstr>Binary Tree</vt:lpstr>
      <vt:lpstr>Application: Expression Tree</vt:lpstr>
      <vt:lpstr>Slide 9</vt:lpstr>
      <vt:lpstr>Binary Search Tree (BST)</vt:lpstr>
      <vt:lpstr>Binary Search Tree Example</vt:lpstr>
      <vt:lpstr>Which is a BST?</vt:lpstr>
      <vt:lpstr>Slide 13</vt:lpstr>
      <vt:lpstr>Tree Node</vt:lpstr>
      <vt:lpstr>BST Operations</vt:lpstr>
      <vt:lpstr>BST Operations</vt:lpstr>
      <vt:lpstr>Contains</vt:lpstr>
      <vt:lpstr>Contains</vt:lpstr>
      <vt:lpstr>Contains</vt:lpstr>
      <vt:lpstr>Contains</vt:lpstr>
      <vt:lpstr>BST Operations</vt:lpstr>
      <vt:lpstr>Insert</vt:lpstr>
      <vt:lpstr>Insert</vt:lpstr>
      <vt:lpstr>Insert</vt:lpstr>
      <vt:lpstr>Insert</vt:lpstr>
      <vt:lpstr>Insert</vt:lpstr>
      <vt:lpstr>Exercise</vt:lpstr>
      <vt:lpstr>Solution</vt:lpstr>
      <vt:lpstr>BST Operations</vt:lpstr>
      <vt:lpstr>Tree Traversal</vt:lpstr>
      <vt:lpstr>1. In-order Traversal</vt:lpstr>
      <vt:lpstr>2. Pre-order Traversal</vt:lpstr>
      <vt:lpstr>3. Post-order Traversal??</vt:lpstr>
      <vt:lpstr>3. Post-order Traversal</vt:lpstr>
      <vt:lpstr>Lecture Resources</vt:lpstr>
      <vt:lpstr>Slide 36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wedad</cp:lastModifiedBy>
  <cp:revision>301</cp:revision>
  <dcterms:created xsi:type="dcterms:W3CDTF">2014-04-01T16:35:38Z</dcterms:created>
  <dcterms:modified xsi:type="dcterms:W3CDTF">2021-05-16T14:39:13Z</dcterms:modified>
</cp:coreProperties>
</file>